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Jelly Cream" charset="1" panose="00000000000000000000"/>
      <p:regular r:id="rId29"/>
    </p:embeddedFont>
    <p:embeddedFont>
      <p:font typeface="Farmer Market" charset="1" panose="00000000000000000000"/>
      <p:regular r:id="rId30"/>
    </p:embeddedFont>
    <p:embeddedFont>
      <p:font typeface="Chewy" charset="1" panose="02000000000000000000"/>
      <p:regular r:id="rId31"/>
    </p:embeddedFont>
    <p:embeddedFont>
      <p:font typeface="Arimo" charset="1" panose="020B0604020202020204"/>
      <p:regular r:id="rId32"/>
    </p:embeddedFont>
    <p:embeddedFont>
      <p:font typeface="Bike Park" charset="1" panose="00000000000000000000"/>
      <p:regular r:id="rId33"/>
    </p:embeddedFont>
    <p:embeddedFont>
      <p:font typeface="Blogger" charset="1" panose="0200050603000002000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notesMasters/notesMaster1.xml" Type="http://schemas.openxmlformats.org/officeDocument/2006/relationships/notesMaster"/><Relationship Id="rId36" Target="theme/theme2.xml" Type="http://schemas.openxmlformats.org/officeDocument/2006/relationships/theme"/><Relationship Id="rId37" Target="notesSlides/notesSlide1.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Energía ionizante: Es la energía que se absorbe al separar un electrón externo de un átomo.</a:t>
            </a:r>
          </a:p>
          <a:p>
            <a:r>
              <a:rPr lang="en-US"/>
              <a:t/>
            </a:r>
          </a:p>
          <a:p>
            <a:r>
              <a:rPr lang="en-US"/>
              <a:t>Afinidad electrónica: Es una medida de la tendencia de un átomo a ganar un electrón. </a:t>
            </a:r>
          </a:p>
          <a:p>
            <a:r>
              <a:rPr lang="en-US"/>
              <a:t/>
            </a:r>
          </a:p>
          <a:p>
            <a:r>
              <a:rPr lang="en-US"/>
              <a:t>Electronegatividad: Habilidad de un elemento de atraer electrones cuando esta enlazado a otro elemento.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svg" Type="http://schemas.openxmlformats.org/officeDocument/2006/relationships/image"/><Relationship Id="rId21" Target="../media/image2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56.png" Type="http://schemas.openxmlformats.org/officeDocument/2006/relationships/image"/><Relationship Id="rId17" Target="../media/image57.svg" Type="http://schemas.openxmlformats.org/officeDocument/2006/relationships/image"/><Relationship Id="rId18" Target="../media/image87.png" Type="http://schemas.openxmlformats.org/officeDocument/2006/relationships/image"/><Relationship Id="rId19" Target="../media/image88.svg" Type="http://schemas.openxmlformats.org/officeDocument/2006/relationships/image"/><Relationship Id="rId2" Target="../notesSlides/notesSlide1.xml" Type="http://schemas.openxmlformats.org/officeDocument/2006/relationships/notesSlide"/><Relationship Id="rId20" Target="../media/image89.png" Type="http://schemas.openxmlformats.org/officeDocument/2006/relationships/image"/><Relationship Id="rId3" Target="../media/image21.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87.png" Type="http://schemas.openxmlformats.org/officeDocument/2006/relationships/image"/><Relationship Id="rId12" Target="../media/image88.svg" Type="http://schemas.openxmlformats.org/officeDocument/2006/relationships/image"/><Relationship Id="rId13" Target="../media/image16.png" Type="http://schemas.openxmlformats.org/officeDocument/2006/relationships/image"/><Relationship Id="rId14" Target="../media/image17.svg" Type="http://schemas.openxmlformats.org/officeDocument/2006/relationships/image"/><Relationship Id="rId15" Target="../media/image18.png" Type="http://schemas.openxmlformats.org/officeDocument/2006/relationships/image"/><Relationship Id="rId16" Target="../media/image19.svg" Type="http://schemas.openxmlformats.org/officeDocument/2006/relationships/image"/><Relationship Id="rId17" Target="../media/image91.png" Type="http://schemas.openxmlformats.org/officeDocument/2006/relationships/image"/><Relationship Id="rId18" Target="../media/image92.svg" Type="http://schemas.openxmlformats.org/officeDocument/2006/relationships/image"/><Relationship Id="rId19" Target="../media/image93.png" Type="http://schemas.openxmlformats.org/officeDocument/2006/relationships/image"/><Relationship Id="rId2" Target="../media/image21.jpeg" Type="http://schemas.openxmlformats.org/officeDocument/2006/relationships/image"/><Relationship Id="rId20" Target="../media/image94.svg" Type="http://schemas.openxmlformats.org/officeDocument/2006/relationships/image"/><Relationship Id="rId21" Target="../media/image95.png" Type="http://schemas.openxmlformats.org/officeDocument/2006/relationships/image"/><Relationship Id="rId22" Target="../media/image96.svg" Type="http://schemas.openxmlformats.org/officeDocument/2006/relationships/image"/><Relationship Id="rId23" Target="../media/image97.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00.png" Type="http://schemas.openxmlformats.org/officeDocument/2006/relationships/image"/><Relationship Id="rId16" Target="../media/image101.svg" Type="http://schemas.openxmlformats.org/officeDocument/2006/relationships/image"/><Relationship Id="rId17" Target="../media/image18.png" Type="http://schemas.openxmlformats.org/officeDocument/2006/relationships/image"/><Relationship Id="rId18" Target="../media/image19.svg" Type="http://schemas.openxmlformats.org/officeDocument/2006/relationships/image"/><Relationship Id="rId19" Target="../media/image16.png" Type="http://schemas.openxmlformats.org/officeDocument/2006/relationships/image"/><Relationship Id="rId2" Target="../media/image21.jpeg" Type="http://schemas.openxmlformats.org/officeDocument/2006/relationships/image"/><Relationship Id="rId20" Target="../media/image17.svg" Type="http://schemas.openxmlformats.org/officeDocument/2006/relationships/image"/><Relationship Id="rId21" Target="../media/image102.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1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4.png" Type="http://schemas.openxmlformats.org/officeDocument/2006/relationships/image"/><Relationship Id="rId3" Target="../media/image10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13" Target="../media/image14.png" Type="http://schemas.openxmlformats.org/officeDocument/2006/relationships/image"/><Relationship Id="rId14" Target="../media/image15.svg" Type="http://schemas.openxmlformats.org/officeDocument/2006/relationships/image"/><Relationship Id="rId15" Target="../media/image16.png" Type="http://schemas.openxmlformats.org/officeDocument/2006/relationships/image"/><Relationship Id="rId16" Target="../media/image17.svg" Type="http://schemas.openxmlformats.org/officeDocument/2006/relationships/image"/><Relationship Id="rId17" Target="../media/image107.png" Type="http://schemas.openxmlformats.org/officeDocument/2006/relationships/image"/><Relationship Id="rId18" Target="../media/image108.png" Type="http://schemas.openxmlformats.org/officeDocument/2006/relationships/image"/><Relationship Id="rId2" Target="../media/image106.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1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png" Type="http://schemas.openxmlformats.org/officeDocument/2006/relationships/image"/><Relationship Id="rId3" Target="../media/image110.png" Type="http://schemas.openxmlformats.org/officeDocument/2006/relationships/image"/><Relationship Id="rId4" Target="../media/image111.svg" Type="http://schemas.openxmlformats.org/officeDocument/2006/relationships/image"/><Relationship Id="rId5" Target="../media/image112.png" Type="http://schemas.openxmlformats.org/officeDocument/2006/relationships/image"/><Relationship Id="rId6" Target="../media/image11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13" Target="../media/image16.png" Type="http://schemas.openxmlformats.org/officeDocument/2006/relationships/image"/><Relationship Id="rId14" Target="../media/image17.svg" Type="http://schemas.openxmlformats.org/officeDocument/2006/relationships/image"/><Relationship Id="rId15" Target="../media/image6.png" Type="http://schemas.openxmlformats.org/officeDocument/2006/relationships/image"/><Relationship Id="rId16" Target="../media/image7.svg" Type="http://schemas.openxmlformats.org/officeDocument/2006/relationships/image"/><Relationship Id="rId17" Target="../media/image26.png" Type="http://schemas.openxmlformats.org/officeDocument/2006/relationships/image"/><Relationship Id="rId18" Target="../media/image27.svg" Type="http://schemas.openxmlformats.org/officeDocument/2006/relationships/image"/><Relationship Id="rId19" Target="../media/image18.png" Type="http://schemas.openxmlformats.org/officeDocument/2006/relationships/image"/><Relationship Id="rId2" Target="../media/image21.jpeg" Type="http://schemas.openxmlformats.org/officeDocument/2006/relationships/image"/><Relationship Id="rId20" Target="../media/image19.sv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4.png" Type="http://schemas.openxmlformats.org/officeDocument/2006/relationships/image"/><Relationship Id="rId3" Target="../media/image115.png" Type="http://schemas.openxmlformats.org/officeDocument/2006/relationships/image"/><Relationship Id="rId4" Target="../media/image116.svg" Type="http://schemas.openxmlformats.org/officeDocument/2006/relationships/image"/><Relationship Id="rId5" Target="../media/image117.png" Type="http://schemas.openxmlformats.org/officeDocument/2006/relationships/image"/><Relationship Id="rId6" Target="../media/image118.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19.png" Type="http://schemas.openxmlformats.org/officeDocument/2006/relationships/image"/><Relationship Id="rId2" Target="../media/image106.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1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svg" Type="http://schemas.openxmlformats.org/officeDocument/2006/relationships/image"/><Relationship Id="rId11" Target="../media/image121.png" Type="http://schemas.openxmlformats.org/officeDocument/2006/relationships/image"/><Relationship Id="rId2" Target="../media/image120.jpeg" Type="http://schemas.openxmlformats.org/officeDocument/2006/relationships/image"/><Relationship Id="rId3" Target="../media/image22.png" Type="http://schemas.openxmlformats.org/officeDocument/2006/relationships/image"/><Relationship Id="rId4" Target="../media/image2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56.png" Type="http://schemas.openxmlformats.org/officeDocument/2006/relationships/image"/><Relationship Id="rId8" Target="../media/image57.svg" Type="http://schemas.openxmlformats.org/officeDocument/2006/relationships/image"/><Relationship Id="rId9" Target="../media/image5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38.png" Type="http://schemas.openxmlformats.org/officeDocument/2006/relationships/image"/><Relationship Id="rId14" Target="../media/image39.svg" Type="http://schemas.openxmlformats.org/officeDocument/2006/relationships/image"/><Relationship Id="rId15" Target="../media/image40.jpeg" Type="http://schemas.openxmlformats.org/officeDocument/2006/relationships/image"/><Relationship Id="rId16" Target="../media/VAEN_B0AHm0.mp4" Type="http://schemas.openxmlformats.org/officeDocument/2006/relationships/video"/><Relationship Id="rId17" Target="../media/VAEN_B0AHm0.mp4" Type="http://schemas.microsoft.com/office/2007/relationships/media"/><Relationship Id="rId2" Target="../media/image21.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VAGst_EI6JM.mp4" Type="http://schemas.openxmlformats.org/officeDocument/2006/relationships/video"/><Relationship Id="rId4" Target="../media/VAGst_EI6JM.mp4" Type="http://schemas.microsoft.com/office/2007/relationships/media"/><Relationship Id="rId5" Target="https://youtu.be/8lX8FjjLKhc"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14" Target="../media/image14.png" Type="http://schemas.openxmlformats.org/officeDocument/2006/relationships/image"/><Relationship Id="rId15" Target="../media/image15.svg" Type="http://schemas.openxmlformats.org/officeDocument/2006/relationships/image"/><Relationship Id="rId16" Target="../media/image16.png" Type="http://schemas.openxmlformats.org/officeDocument/2006/relationships/image"/><Relationship Id="rId17" Target="../media/image17.svg" Type="http://schemas.openxmlformats.org/officeDocument/2006/relationships/image"/><Relationship Id="rId18" Target="../media/image18.png" Type="http://schemas.openxmlformats.org/officeDocument/2006/relationships/image"/><Relationship Id="rId19" Target="../media/image19.svg" Type="http://schemas.openxmlformats.org/officeDocument/2006/relationships/image"/><Relationship Id="rId2" Target="../media/image21.jpeg" Type="http://schemas.openxmlformats.org/officeDocument/2006/relationships/image"/><Relationship Id="rId20" Target="../media/image49.jpeg" Type="http://schemas.openxmlformats.org/officeDocument/2006/relationships/image"/><Relationship Id="rId21" Target="../media/image50.jpeg" Type="http://schemas.openxmlformats.org/officeDocument/2006/relationships/image"/><Relationship Id="rId22" Target="../media/image51.jpeg" Type="http://schemas.openxmlformats.org/officeDocument/2006/relationships/image"/><Relationship Id="rId23" Target="../media/image52.png" Type="http://schemas.openxmlformats.org/officeDocument/2006/relationships/image"/><Relationship Id="rId24" Target="../media/image53.svg" Type="http://schemas.openxmlformats.org/officeDocument/2006/relationships/image"/><Relationship Id="rId25" Target="../media/image54.png" Type="http://schemas.openxmlformats.org/officeDocument/2006/relationships/image"/><Relationship Id="rId26" Target="../media/image55.svg" Type="http://schemas.openxmlformats.org/officeDocument/2006/relationships/image"/><Relationship Id="rId27" Target="../media/image56.png" Type="http://schemas.openxmlformats.org/officeDocument/2006/relationships/image"/><Relationship Id="rId28" Target="../media/image57.svg" Type="http://schemas.openxmlformats.org/officeDocument/2006/relationships/image"/><Relationship Id="rId29" Target="../media/image58.png" Type="http://schemas.openxmlformats.org/officeDocument/2006/relationships/image"/><Relationship Id="rId3" Target="../media/image42.png" Type="http://schemas.openxmlformats.org/officeDocument/2006/relationships/image"/><Relationship Id="rId30" Target="../media/image59.svg" Type="http://schemas.openxmlformats.org/officeDocument/2006/relationships/image"/><Relationship Id="rId31" Target="../media/image4.png" Type="http://schemas.openxmlformats.org/officeDocument/2006/relationships/image"/><Relationship Id="rId32" Target="../media/image5.svg" Type="http://schemas.openxmlformats.org/officeDocument/2006/relationships/image"/><Relationship Id="rId33" Target="../media/image60.png" Type="http://schemas.openxmlformats.org/officeDocument/2006/relationships/image"/><Relationship Id="rId4" Target="../media/image43.sv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46.jpe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71.png" Type="http://schemas.openxmlformats.org/officeDocument/2006/relationships/image"/><Relationship Id="rId13" Target="../media/image72.svg" Type="http://schemas.openxmlformats.org/officeDocument/2006/relationships/image"/><Relationship Id="rId14" Target="../media/image73.png" Type="http://schemas.openxmlformats.org/officeDocument/2006/relationships/image"/><Relationship Id="rId15" Target="../media/image74.svg" Type="http://schemas.openxmlformats.org/officeDocument/2006/relationships/image"/><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png" Type="http://schemas.openxmlformats.org/officeDocument/2006/relationships/image"/><Relationship Id="rId11" Target="../media/image84.png" Type="http://schemas.openxmlformats.org/officeDocument/2006/relationships/image"/><Relationship Id="rId2" Target="../media/image75.png" Type="http://schemas.openxmlformats.org/officeDocument/2006/relationships/image"/><Relationship Id="rId3" Target="../media/image76.svg" Type="http://schemas.openxmlformats.org/officeDocument/2006/relationships/image"/><Relationship Id="rId4" Target="../media/image77.png" Type="http://schemas.openxmlformats.org/officeDocument/2006/relationships/image"/><Relationship Id="rId5" Target="../media/image78.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 Id="rId8" Target="../media/image81.png" Type="http://schemas.openxmlformats.org/officeDocument/2006/relationships/image"/><Relationship Id="rId9" Target="../media/image8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139852" y="-4767767"/>
            <a:ext cx="4873106" cy="7926055"/>
          </a:xfrm>
          <a:custGeom>
            <a:avLst/>
            <a:gdLst/>
            <a:ahLst/>
            <a:cxnLst/>
            <a:rect r="r" b="b" t="t" l="l"/>
            <a:pathLst>
              <a:path h="7926055" w="4873106">
                <a:moveTo>
                  <a:pt x="0" y="0"/>
                </a:moveTo>
                <a:lnTo>
                  <a:pt x="4873107" y="0"/>
                </a:lnTo>
                <a:lnTo>
                  <a:pt x="4873107" y="7926055"/>
                </a:lnTo>
                <a:lnTo>
                  <a:pt x="0" y="7926055"/>
                </a:lnTo>
                <a:lnTo>
                  <a:pt x="0" y="0"/>
                </a:lnTo>
                <a:close/>
              </a:path>
            </a:pathLst>
          </a:custGeom>
          <a:blipFill>
            <a:blip r:embed="rId3">
              <a:extLst>
                <a:ext uri="{96DAC541-7B7A-43D3-8B79-37D633B846F1}">
                  <asvg:svgBlip xmlns:asvg="http://schemas.microsoft.com/office/drawing/2016/SVG/main" r:embed="rId4"/>
                </a:ext>
              </a:extLst>
            </a:blip>
            <a:stretch>
              <a:fillRect l="-34795" t="0" r="0" b="0"/>
            </a:stretch>
          </a:blipFill>
        </p:spPr>
      </p:sp>
      <p:sp>
        <p:nvSpPr>
          <p:cNvPr name="Freeform 4" id="4"/>
          <p:cNvSpPr/>
          <p:nvPr/>
        </p:nvSpPr>
        <p:spPr>
          <a:xfrm flipH="true" flipV="false" rot="0">
            <a:off x="-204110" y="5383466"/>
            <a:ext cx="1232810" cy="6518986"/>
          </a:xfrm>
          <a:custGeom>
            <a:avLst/>
            <a:gdLst/>
            <a:ahLst/>
            <a:cxnLst/>
            <a:rect r="r" b="b" t="t" l="l"/>
            <a:pathLst>
              <a:path h="6518986" w="1232810">
                <a:moveTo>
                  <a:pt x="1232810" y="0"/>
                </a:moveTo>
                <a:lnTo>
                  <a:pt x="0" y="0"/>
                </a:lnTo>
                <a:lnTo>
                  <a:pt x="0" y="6518985"/>
                </a:lnTo>
                <a:lnTo>
                  <a:pt x="1232810" y="6518985"/>
                </a:lnTo>
                <a:lnTo>
                  <a:pt x="1232810" y="0"/>
                </a:lnTo>
                <a:close/>
              </a:path>
            </a:pathLst>
          </a:custGeom>
          <a:blipFill>
            <a:blip r:embed="rId5">
              <a:extLst>
                <a:ext uri="{96DAC541-7B7A-43D3-8B79-37D633B846F1}">
                  <asvg:svgBlip xmlns:asvg="http://schemas.microsoft.com/office/drawing/2016/SVG/main" r:embed="rId6"/>
                </a:ext>
              </a:extLst>
            </a:blip>
            <a:stretch>
              <a:fillRect l="0" t="0" r="-291966" b="0"/>
            </a:stretch>
          </a:blipFill>
        </p:spPr>
      </p:sp>
      <p:sp>
        <p:nvSpPr>
          <p:cNvPr name="Freeform 5" id="5"/>
          <p:cNvSpPr/>
          <p:nvPr/>
        </p:nvSpPr>
        <p:spPr>
          <a:xfrm flipH="false" flipV="false" rot="-5400000">
            <a:off x="7050098" y="-252350"/>
            <a:ext cx="7035298" cy="10949880"/>
          </a:xfrm>
          <a:custGeom>
            <a:avLst/>
            <a:gdLst/>
            <a:ahLst/>
            <a:cxnLst/>
            <a:rect r="r" b="b" t="t" l="l"/>
            <a:pathLst>
              <a:path h="10949880" w="7035298">
                <a:moveTo>
                  <a:pt x="0" y="0"/>
                </a:moveTo>
                <a:lnTo>
                  <a:pt x="7035298" y="0"/>
                </a:lnTo>
                <a:lnTo>
                  <a:pt x="7035298" y="10949881"/>
                </a:lnTo>
                <a:lnTo>
                  <a:pt x="0" y="109498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7259300" y="-1135520"/>
            <a:ext cx="1232810" cy="6518986"/>
          </a:xfrm>
          <a:custGeom>
            <a:avLst/>
            <a:gdLst/>
            <a:ahLst/>
            <a:cxnLst/>
            <a:rect r="r" b="b" t="t" l="l"/>
            <a:pathLst>
              <a:path h="6518986" w="1232810">
                <a:moveTo>
                  <a:pt x="0" y="0"/>
                </a:moveTo>
                <a:lnTo>
                  <a:pt x="1232810" y="0"/>
                </a:lnTo>
                <a:lnTo>
                  <a:pt x="1232810" y="6518986"/>
                </a:lnTo>
                <a:lnTo>
                  <a:pt x="0" y="6518986"/>
                </a:lnTo>
                <a:lnTo>
                  <a:pt x="0" y="0"/>
                </a:lnTo>
                <a:close/>
              </a:path>
            </a:pathLst>
          </a:custGeom>
          <a:blipFill>
            <a:blip r:embed="rId5">
              <a:extLst>
                <a:ext uri="{96DAC541-7B7A-43D3-8B79-37D633B846F1}">
                  <asvg:svgBlip xmlns:asvg="http://schemas.microsoft.com/office/drawing/2016/SVG/main" r:embed="rId6"/>
                </a:ext>
              </a:extLst>
            </a:blip>
            <a:stretch>
              <a:fillRect l="0" t="0" r="-291966" b="0"/>
            </a:stretch>
          </a:blipFill>
        </p:spPr>
      </p:sp>
      <p:grpSp>
        <p:nvGrpSpPr>
          <p:cNvPr name="Group 7" id="7"/>
          <p:cNvGrpSpPr/>
          <p:nvPr/>
        </p:nvGrpSpPr>
        <p:grpSpPr>
          <a:xfrm rot="-10800000">
            <a:off x="15695332" y="8360114"/>
            <a:ext cx="2796778" cy="3086100"/>
            <a:chOff x="0" y="0"/>
            <a:chExt cx="736600" cy="812800"/>
          </a:xfrm>
        </p:grpSpPr>
        <p:sp>
          <p:nvSpPr>
            <p:cNvPr name="Freeform 8" id="8"/>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A4D5D9"/>
            </a:solidFill>
            <a:ln w="38100" cap="sq">
              <a:solidFill>
                <a:srgbClr val="3D7C8B"/>
              </a:solidFill>
              <a:prstDash val="solid"/>
              <a:miter/>
            </a:ln>
          </p:spPr>
        </p:sp>
        <p:sp>
          <p:nvSpPr>
            <p:cNvPr name="TextBox 9" id="9"/>
            <p:cNvSpPr txBox="true"/>
            <p:nvPr/>
          </p:nvSpPr>
          <p:spPr>
            <a:xfrm>
              <a:off x="0" y="-47625"/>
              <a:ext cx="736600" cy="733425"/>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1677381">
            <a:off x="9861217" y="258459"/>
            <a:ext cx="1413059" cy="1247024"/>
          </a:xfrm>
          <a:custGeom>
            <a:avLst/>
            <a:gdLst/>
            <a:ahLst/>
            <a:cxnLst/>
            <a:rect r="r" b="b" t="t" l="l"/>
            <a:pathLst>
              <a:path h="1247024" w="1413059">
                <a:moveTo>
                  <a:pt x="0" y="0"/>
                </a:moveTo>
                <a:lnTo>
                  <a:pt x="1413059" y="0"/>
                </a:lnTo>
                <a:lnTo>
                  <a:pt x="1413059" y="1247025"/>
                </a:lnTo>
                <a:lnTo>
                  <a:pt x="0" y="12470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1830780">
            <a:off x="17383693" y="6668974"/>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947826">
            <a:off x="1327609" y="4760754"/>
            <a:ext cx="2742886" cy="2420597"/>
          </a:xfrm>
          <a:custGeom>
            <a:avLst/>
            <a:gdLst/>
            <a:ahLst/>
            <a:cxnLst/>
            <a:rect r="r" b="b" t="t" l="l"/>
            <a:pathLst>
              <a:path h="2420597" w="2742886">
                <a:moveTo>
                  <a:pt x="0" y="0"/>
                </a:moveTo>
                <a:lnTo>
                  <a:pt x="2742886" y="0"/>
                </a:lnTo>
                <a:lnTo>
                  <a:pt x="2742886" y="2420597"/>
                </a:lnTo>
                <a:lnTo>
                  <a:pt x="0" y="24205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2699052" y="6989243"/>
            <a:ext cx="1271483" cy="1370871"/>
          </a:xfrm>
          <a:custGeom>
            <a:avLst/>
            <a:gdLst/>
            <a:ahLst/>
            <a:cxnLst/>
            <a:rect r="r" b="b" t="t" l="l"/>
            <a:pathLst>
              <a:path h="1370871" w="1271483">
                <a:moveTo>
                  <a:pt x="0" y="0"/>
                </a:moveTo>
                <a:lnTo>
                  <a:pt x="1271482" y="0"/>
                </a:lnTo>
                <a:lnTo>
                  <a:pt x="1271482" y="1370871"/>
                </a:lnTo>
                <a:lnTo>
                  <a:pt x="0" y="13708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16347653" y="5584319"/>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p:cNvSpPr/>
          <p:nvPr/>
        </p:nvSpPr>
        <p:spPr>
          <a:xfrm flipH="false" flipV="false" rot="0">
            <a:off x="11008070" y="-689911"/>
            <a:ext cx="2082724" cy="2245525"/>
          </a:xfrm>
          <a:custGeom>
            <a:avLst/>
            <a:gdLst/>
            <a:ahLst/>
            <a:cxnLst/>
            <a:rect r="r" b="b" t="t" l="l"/>
            <a:pathLst>
              <a:path h="2245525" w="2082724">
                <a:moveTo>
                  <a:pt x="0" y="0"/>
                </a:moveTo>
                <a:lnTo>
                  <a:pt x="2082725" y="0"/>
                </a:lnTo>
                <a:lnTo>
                  <a:pt x="2082725" y="2245525"/>
                </a:lnTo>
                <a:lnTo>
                  <a:pt x="0" y="224552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6" id="16"/>
          <p:cNvSpPr txBox="true"/>
          <p:nvPr/>
        </p:nvSpPr>
        <p:spPr>
          <a:xfrm rot="0">
            <a:off x="6581124" y="2780091"/>
            <a:ext cx="9806011" cy="3693629"/>
          </a:xfrm>
          <a:prstGeom prst="rect">
            <a:avLst/>
          </a:prstGeom>
        </p:spPr>
        <p:txBody>
          <a:bodyPr anchor="t" rtlCol="false" tIns="0" lIns="0" bIns="0" rIns="0">
            <a:spAutoFit/>
          </a:bodyPr>
          <a:lstStyle/>
          <a:p>
            <a:pPr algn="ctr">
              <a:lnSpc>
                <a:spcPts val="13759"/>
              </a:lnSpc>
            </a:pPr>
            <a:r>
              <a:rPr lang="en-US" sz="16577">
                <a:solidFill>
                  <a:srgbClr val="E3565D"/>
                </a:solidFill>
                <a:latin typeface="Jelly Cream"/>
                <a:ea typeface="Jelly Cream"/>
                <a:cs typeface="Jelly Cream"/>
                <a:sym typeface="Jelly Cream"/>
              </a:rPr>
              <a:t>Resumen de </a:t>
            </a:r>
          </a:p>
          <a:p>
            <a:pPr algn="ctr">
              <a:lnSpc>
                <a:spcPts val="13759"/>
              </a:lnSpc>
            </a:pPr>
            <a:r>
              <a:rPr lang="en-US" sz="16577">
                <a:solidFill>
                  <a:srgbClr val="E3565D"/>
                </a:solidFill>
                <a:latin typeface="Jelly Cream"/>
                <a:ea typeface="Jelly Cream"/>
                <a:cs typeface="Jelly Cream"/>
                <a:sym typeface="Jelly Cream"/>
              </a:rPr>
              <a:t>Química </a:t>
            </a:r>
          </a:p>
        </p:txBody>
      </p:sp>
      <p:sp>
        <p:nvSpPr>
          <p:cNvPr name="Freeform 17" id="17"/>
          <p:cNvSpPr/>
          <p:nvPr/>
        </p:nvSpPr>
        <p:spPr>
          <a:xfrm flipH="false" flipV="false" rot="752341">
            <a:off x="2409649" y="3655720"/>
            <a:ext cx="1271483" cy="1370871"/>
          </a:xfrm>
          <a:custGeom>
            <a:avLst/>
            <a:gdLst/>
            <a:ahLst/>
            <a:cxnLst/>
            <a:rect r="r" b="b" t="t" l="l"/>
            <a:pathLst>
              <a:path h="1370871" w="1271483">
                <a:moveTo>
                  <a:pt x="0" y="0"/>
                </a:moveTo>
                <a:lnTo>
                  <a:pt x="1271482" y="0"/>
                </a:lnTo>
                <a:lnTo>
                  <a:pt x="1271482" y="1370871"/>
                </a:lnTo>
                <a:lnTo>
                  <a:pt x="0" y="13708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512957" y="0"/>
            <a:ext cx="4955937" cy="1555614"/>
          </a:xfrm>
          <a:custGeom>
            <a:avLst/>
            <a:gdLst/>
            <a:ahLst/>
            <a:cxnLst/>
            <a:rect r="r" b="b" t="t" l="l"/>
            <a:pathLst>
              <a:path h="1555614" w="4955937">
                <a:moveTo>
                  <a:pt x="0" y="0"/>
                </a:moveTo>
                <a:lnTo>
                  <a:pt x="4955938" y="0"/>
                </a:lnTo>
                <a:lnTo>
                  <a:pt x="4955938" y="1555614"/>
                </a:lnTo>
                <a:lnTo>
                  <a:pt x="0" y="1555614"/>
                </a:lnTo>
                <a:lnTo>
                  <a:pt x="0" y="0"/>
                </a:lnTo>
                <a:close/>
              </a:path>
            </a:pathLst>
          </a:custGeom>
          <a:blipFill>
            <a:blip r:embed="rId21"/>
            <a:stretch>
              <a:fillRect l="0" t="0" r="0" b="0"/>
            </a:stretch>
          </a:blipFill>
        </p:spPr>
      </p:sp>
      <p:sp>
        <p:nvSpPr>
          <p:cNvPr name="TextBox 19" id="19"/>
          <p:cNvSpPr txBox="true"/>
          <p:nvPr/>
        </p:nvSpPr>
        <p:spPr>
          <a:xfrm rot="0">
            <a:off x="5873907" y="6583409"/>
            <a:ext cx="9806011" cy="788035"/>
          </a:xfrm>
          <a:prstGeom prst="rect">
            <a:avLst/>
          </a:prstGeom>
        </p:spPr>
        <p:txBody>
          <a:bodyPr anchor="t" rtlCol="false" tIns="0" lIns="0" bIns="0" rIns="0">
            <a:spAutoFit/>
          </a:bodyPr>
          <a:lstStyle/>
          <a:p>
            <a:pPr algn="ctr">
              <a:lnSpc>
                <a:spcPts val="6440"/>
              </a:lnSpc>
            </a:pPr>
            <a:r>
              <a:rPr lang="en-US" sz="4600" spc="1945">
                <a:solidFill>
                  <a:srgbClr val="FF3600"/>
                </a:solidFill>
                <a:latin typeface="Farmer Market"/>
                <a:ea typeface="Farmer Market"/>
                <a:cs typeface="Farmer Market"/>
                <a:sym typeface="Farmer Market"/>
              </a:rPr>
              <a:t>NATALIA DÍAZ</a:t>
            </a:r>
          </a:p>
        </p:txBody>
      </p:sp>
      <p:sp>
        <p:nvSpPr>
          <p:cNvPr name="TextBox 20" id="20"/>
          <p:cNvSpPr txBox="true"/>
          <p:nvPr/>
        </p:nvSpPr>
        <p:spPr>
          <a:xfrm rot="0">
            <a:off x="5873907" y="7342869"/>
            <a:ext cx="9806011" cy="788035"/>
          </a:xfrm>
          <a:prstGeom prst="rect">
            <a:avLst/>
          </a:prstGeom>
        </p:spPr>
        <p:txBody>
          <a:bodyPr anchor="t" rtlCol="false" tIns="0" lIns="0" bIns="0" rIns="0">
            <a:spAutoFit/>
          </a:bodyPr>
          <a:lstStyle/>
          <a:p>
            <a:pPr algn="ctr">
              <a:lnSpc>
                <a:spcPts val="6440"/>
              </a:lnSpc>
            </a:pPr>
            <a:r>
              <a:rPr lang="en-US" sz="4600" spc="1945">
                <a:solidFill>
                  <a:srgbClr val="3D7C8B"/>
                </a:solidFill>
                <a:latin typeface="Farmer Market"/>
                <a:ea typeface="Farmer Market"/>
                <a:cs typeface="Farmer Market"/>
                <a:sym typeface="Farmer Market"/>
              </a:rPr>
              <a:t>BIOQUIMICA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3" id="3"/>
          <p:cNvGrpSpPr/>
          <p:nvPr/>
        </p:nvGrpSpPr>
        <p:grpSpPr>
          <a:xfrm rot="0">
            <a:off x="-369689" y="-1125272"/>
            <a:ext cx="2796778" cy="3086100"/>
            <a:chOff x="0" y="0"/>
            <a:chExt cx="736600" cy="812800"/>
          </a:xfrm>
        </p:grpSpPr>
        <p:sp>
          <p:nvSpPr>
            <p:cNvPr name="Freeform 4" id="4"/>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BD53B"/>
            </a:solidFill>
            <a:ln w="38100" cap="sq">
              <a:solidFill>
                <a:srgbClr val="3D7C8B"/>
              </a:solidFill>
              <a:prstDash val="solid"/>
              <a:miter/>
            </a:ln>
          </p:spPr>
        </p:sp>
        <p:sp>
          <p:nvSpPr>
            <p:cNvPr name="TextBox 5" id="5"/>
            <p:cNvSpPr txBox="true"/>
            <p:nvPr/>
          </p:nvSpPr>
          <p:spPr>
            <a:xfrm>
              <a:off x="0" y="-47625"/>
              <a:ext cx="736600" cy="733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1677381">
            <a:off x="-111546" y="9516759"/>
            <a:ext cx="1413059" cy="1247024"/>
          </a:xfrm>
          <a:custGeom>
            <a:avLst/>
            <a:gdLst/>
            <a:ahLst/>
            <a:cxnLst/>
            <a:rect r="r" b="b" t="t" l="l"/>
            <a:pathLst>
              <a:path h="1247024" w="1413059">
                <a:moveTo>
                  <a:pt x="0" y="0"/>
                </a:moveTo>
                <a:lnTo>
                  <a:pt x="1413059" y="0"/>
                </a:lnTo>
                <a:lnTo>
                  <a:pt x="1413059" y="1247025"/>
                </a:lnTo>
                <a:lnTo>
                  <a:pt x="0" y="12470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830780">
            <a:off x="17416827" y="5077208"/>
            <a:ext cx="1413059" cy="1247024"/>
          </a:xfrm>
          <a:custGeom>
            <a:avLst/>
            <a:gdLst/>
            <a:ahLst/>
            <a:cxnLst/>
            <a:rect r="r" b="b" t="t" l="l"/>
            <a:pathLst>
              <a:path h="1247024" w="1413059">
                <a:moveTo>
                  <a:pt x="0" y="0"/>
                </a:moveTo>
                <a:lnTo>
                  <a:pt x="1413059" y="0"/>
                </a:lnTo>
                <a:lnTo>
                  <a:pt x="1413059" y="1247025"/>
                </a:lnTo>
                <a:lnTo>
                  <a:pt x="0" y="12470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947826">
            <a:off x="872668" y="9076702"/>
            <a:ext cx="2742886" cy="2420597"/>
          </a:xfrm>
          <a:custGeom>
            <a:avLst/>
            <a:gdLst/>
            <a:ahLst/>
            <a:cxnLst/>
            <a:rect r="r" b="b" t="t" l="l"/>
            <a:pathLst>
              <a:path h="2420597" w="2742886">
                <a:moveTo>
                  <a:pt x="0" y="0"/>
                </a:moveTo>
                <a:lnTo>
                  <a:pt x="2742886" y="0"/>
                </a:lnTo>
                <a:lnTo>
                  <a:pt x="2742886" y="2420596"/>
                </a:lnTo>
                <a:lnTo>
                  <a:pt x="0" y="24205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392959" y="8244122"/>
            <a:ext cx="1271483" cy="1370871"/>
          </a:xfrm>
          <a:custGeom>
            <a:avLst/>
            <a:gdLst/>
            <a:ahLst/>
            <a:cxnLst/>
            <a:rect r="r" b="b" t="t" l="l"/>
            <a:pathLst>
              <a:path h="1370871" w="1271483">
                <a:moveTo>
                  <a:pt x="0" y="0"/>
                </a:moveTo>
                <a:lnTo>
                  <a:pt x="1271482" y="0"/>
                </a:lnTo>
                <a:lnTo>
                  <a:pt x="1271482" y="1370871"/>
                </a:lnTo>
                <a:lnTo>
                  <a:pt x="0" y="137087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6842349" y="4043191"/>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8397022" y="467319"/>
            <a:ext cx="1041362" cy="1122762"/>
          </a:xfrm>
          <a:custGeom>
            <a:avLst/>
            <a:gdLst/>
            <a:ahLst/>
            <a:cxnLst/>
            <a:rect r="r" b="b" t="t" l="l"/>
            <a:pathLst>
              <a:path h="1122762" w="1041362">
                <a:moveTo>
                  <a:pt x="0" y="0"/>
                </a:moveTo>
                <a:lnTo>
                  <a:pt x="1041363" y="0"/>
                </a:lnTo>
                <a:lnTo>
                  <a:pt x="1041363" y="1122762"/>
                </a:lnTo>
                <a:lnTo>
                  <a:pt x="0" y="112276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1830780">
            <a:off x="9117679" y="-752617"/>
            <a:ext cx="2178727" cy="1922727"/>
          </a:xfrm>
          <a:custGeom>
            <a:avLst/>
            <a:gdLst/>
            <a:ahLst/>
            <a:cxnLst/>
            <a:rect r="r" b="b" t="t" l="l"/>
            <a:pathLst>
              <a:path h="1922727" w="2178727">
                <a:moveTo>
                  <a:pt x="0" y="0"/>
                </a:moveTo>
                <a:lnTo>
                  <a:pt x="2178728" y="0"/>
                </a:lnTo>
                <a:lnTo>
                  <a:pt x="2178728" y="1922727"/>
                </a:lnTo>
                <a:lnTo>
                  <a:pt x="0" y="19227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2543461" y="4510287"/>
            <a:ext cx="1663272" cy="453242"/>
          </a:xfrm>
          <a:custGeom>
            <a:avLst/>
            <a:gdLst/>
            <a:ahLst/>
            <a:cxnLst/>
            <a:rect r="r" b="b" t="t" l="l"/>
            <a:pathLst>
              <a:path h="453242" w="1663272">
                <a:moveTo>
                  <a:pt x="0" y="0"/>
                </a:moveTo>
                <a:lnTo>
                  <a:pt x="1663272" y="0"/>
                </a:lnTo>
                <a:lnTo>
                  <a:pt x="1663272" y="453242"/>
                </a:lnTo>
                <a:lnTo>
                  <a:pt x="0" y="45324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0">
            <a:off x="-1757586" y="324351"/>
            <a:ext cx="7742600" cy="10697893"/>
          </a:xfrm>
          <a:custGeom>
            <a:avLst/>
            <a:gdLst/>
            <a:ahLst/>
            <a:cxnLst/>
            <a:rect r="r" b="b" t="t" l="l"/>
            <a:pathLst>
              <a:path h="10697893" w="7742600">
                <a:moveTo>
                  <a:pt x="0" y="0"/>
                </a:moveTo>
                <a:lnTo>
                  <a:pt x="7742600" y="0"/>
                </a:lnTo>
                <a:lnTo>
                  <a:pt x="7742600" y="10697892"/>
                </a:lnTo>
                <a:lnTo>
                  <a:pt x="0" y="1069789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5985014" y="1142802"/>
            <a:ext cx="12683752" cy="8542520"/>
          </a:xfrm>
          <a:custGeom>
            <a:avLst/>
            <a:gdLst/>
            <a:ahLst/>
            <a:cxnLst/>
            <a:rect r="r" b="b" t="t" l="l"/>
            <a:pathLst>
              <a:path h="8542520" w="12683752">
                <a:moveTo>
                  <a:pt x="0" y="0"/>
                </a:moveTo>
                <a:lnTo>
                  <a:pt x="12683752" y="0"/>
                </a:lnTo>
                <a:lnTo>
                  <a:pt x="12683752" y="8542521"/>
                </a:lnTo>
                <a:lnTo>
                  <a:pt x="0" y="8542521"/>
                </a:lnTo>
                <a:lnTo>
                  <a:pt x="0" y="0"/>
                </a:lnTo>
                <a:close/>
              </a:path>
            </a:pathLst>
          </a:custGeom>
          <a:blipFill>
            <a:blip r:embed="rId20"/>
            <a:stretch>
              <a:fillRect l="-4049" t="-9414" r="0" b="-6452"/>
            </a:stretch>
          </a:blipFill>
        </p:spPr>
      </p:sp>
      <p:sp>
        <p:nvSpPr>
          <p:cNvPr name="TextBox 16" id="16"/>
          <p:cNvSpPr txBox="true"/>
          <p:nvPr/>
        </p:nvSpPr>
        <p:spPr>
          <a:xfrm rot="0">
            <a:off x="594983" y="334122"/>
            <a:ext cx="4199553" cy="1445912"/>
          </a:xfrm>
          <a:prstGeom prst="rect">
            <a:avLst/>
          </a:prstGeom>
        </p:spPr>
        <p:txBody>
          <a:bodyPr anchor="t" rtlCol="false" tIns="0" lIns="0" bIns="0" rIns="0">
            <a:spAutoFit/>
          </a:bodyPr>
          <a:lstStyle/>
          <a:p>
            <a:pPr algn="ctr">
              <a:lnSpc>
                <a:spcPts val="11708"/>
              </a:lnSpc>
            </a:pPr>
            <a:r>
              <a:rPr lang="en-US" sz="8363">
                <a:solidFill>
                  <a:srgbClr val="FF3600"/>
                </a:solidFill>
                <a:latin typeface="Farmer Market"/>
                <a:ea typeface="Farmer Market"/>
                <a:cs typeface="Farmer Market"/>
                <a:sym typeface="Farmer Market"/>
              </a:rPr>
              <a:t>PRopiedades</a:t>
            </a:r>
          </a:p>
        </p:txBody>
      </p:sp>
      <p:sp>
        <p:nvSpPr>
          <p:cNvPr name="TextBox 17" id="17"/>
          <p:cNvSpPr txBox="true"/>
          <p:nvPr/>
        </p:nvSpPr>
        <p:spPr>
          <a:xfrm rot="0">
            <a:off x="815298" y="1780033"/>
            <a:ext cx="4843000" cy="8627110"/>
          </a:xfrm>
          <a:prstGeom prst="rect">
            <a:avLst/>
          </a:prstGeom>
        </p:spPr>
        <p:txBody>
          <a:bodyPr anchor="t" rtlCol="false" tIns="0" lIns="0" bIns="0" rIns="0">
            <a:spAutoFit/>
          </a:bodyPr>
          <a:lstStyle/>
          <a:p>
            <a:pPr algn="just">
              <a:lnSpc>
                <a:spcPts val="3079"/>
              </a:lnSpc>
            </a:pPr>
            <a:r>
              <a:rPr lang="en-US" sz="2799" spc="89">
                <a:solidFill>
                  <a:srgbClr val="3D7C8B"/>
                </a:solidFill>
                <a:latin typeface="Blogger"/>
                <a:ea typeface="Blogger"/>
                <a:cs typeface="Blogger"/>
                <a:sym typeface="Blogger"/>
              </a:rPr>
              <a:t>Energía ionizante: Es la energía que se absorbe al separar un electrón externo de un átomo.</a:t>
            </a:r>
          </a:p>
          <a:p>
            <a:pPr algn="just">
              <a:lnSpc>
                <a:spcPts val="3079"/>
              </a:lnSpc>
            </a:pPr>
          </a:p>
          <a:p>
            <a:pPr algn="just">
              <a:lnSpc>
                <a:spcPts val="3079"/>
              </a:lnSpc>
            </a:pPr>
            <a:r>
              <a:rPr lang="en-US" sz="2799" spc="89">
                <a:solidFill>
                  <a:srgbClr val="3D7C8B"/>
                </a:solidFill>
                <a:latin typeface="Blogger"/>
                <a:ea typeface="Blogger"/>
                <a:cs typeface="Blogger"/>
                <a:sym typeface="Blogger"/>
              </a:rPr>
              <a:t>Afinidad electrónica: Es una medida de la tendencia de un átomo a ganar un electrón. </a:t>
            </a:r>
          </a:p>
          <a:p>
            <a:pPr algn="just">
              <a:lnSpc>
                <a:spcPts val="3079"/>
              </a:lnSpc>
            </a:pPr>
          </a:p>
          <a:p>
            <a:pPr algn="just">
              <a:lnSpc>
                <a:spcPts val="3079"/>
              </a:lnSpc>
            </a:pPr>
            <a:r>
              <a:rPr lang="en-US" sz="2799" spc="89">
                <a:solidFill>
                  <a:srgbClr val="3D7C8B"/>
                </a:solidFill>
                <a:latin typeface="Blogger"/>
                <a:ea typeface="Blogger"/>
                <a:cs typeface="Blogger"/>
                <a:sym typeface="Blogger"/>
              </a:rPr>
              <a:t>Electronegatividad: Habilidad de un elemento de atraer electrones cuando esta enlazado a otro elemento.</a:t>
            </a:r>
          </a:p>
          <a:p>
            <a:pPr algn="just">
              <a:lnSpc>
                <a:spcPts val="3079"/>
              </a:lnSpc>
            </a:pPr>
          </a:p>
          <a:p>
            <a:pPr algn="just">
              <a:lnSpc>
                <a:spcPts val="3079"/>
              </a:lnSpc>
            </a:pPr>
            <a:r>
              <a:rPr lang="en-US" sz="2799" spc="89">
                <a:solidFill>
                  <a:srgbClr val="3D7C8B"/>
                </a:solidFill>
                <a:latin typeface="Blogger"/>
                <a:ea typeface="Blogger"/>
                <a:cs typeface="Blogger"/>
                <a:sym typeface="Blogger"/>
              </a:rPr>
              <a:t>Radio atómico: </a:t>
            </a:r>
            <a:r>
              <a:rPr lang="en-US" sz="2799" spc="89">
                <a:solidFill>
                  <a:srgbClr val="3D7C8B"/>
                </a:solidFill>
                <a:latin typeface="Blogger"/>
                <a:ea typeface="Blogger"/>
                <a:cs typeface="Blogger"/>
                <a:sym typeface="Blogger"/>
              </a:rPr>
              <a:t>Es la mitad de la distancia existente entre los centros de dos átomos.</a:t>
            </a:r>
          </a:p>
          <a:p>
            <a:pPr algn="just">
              <a:lnSpc>
                <a:spcPts val="3079"/>
              </a:lnSpc>
            </a:pPr>
          </a:p>
          <a:p>
            <a:pPr algn="just">
              <a:lnSpc>
                <a:spcPts val="3079"/>
              </a:lnSpc>
            </a:pPr>
            <a:r>
              <a:rPr lang="en-US" sz="2799" spc="89">
                <a:solidFill>
                  <a:srgbClr val="3D7C8B"/>
                </a:solidFill>
                <a:latin typeface="Blogger"/>
                <a:ea typeface="Blogger"/>
                <a:cs typeface="Blogger"/>
                <a:sym typeface="Blogger"/>
              </a:rPr>
              <a:t>Radio iónico: El radio de un catión siempre es menor que la del átomo y al contrario, cuando es anión es mayor.</a:t>
            </a:r>
          </a:p>
          <a:p>
            <a:pPr algn="just">
              <a:lnSpc>
                <a:spcPts val="3079"/>
              </a:lnSpc>
            </a:pPr>
          </a:p>
        </p:txBody>
      </p:sp>
      <p:sp>
        <p:nvSpPr>
          <p:cNvPr name="Freeform 18" id="18"/>
          <p:cNvSpPr/>
          <p:nvPr/>
        </p:nvSpPr>
        <p:spPr>
          <a:xfrm flipH="false" flipV="false" rot="0">
            <a:off x="-1339754" y="8718473"/>
            <a:ext cx="1772173" cy="1910698"/>
          </a:xfrm>
          <a:custGeom>
            <a:avLst/>
            <a:gdLst/>
            <a:ahLst/>
            <a:cxnLst/>
            <a:rect r="r" b="b" t="t" l="l"/>
            <a:pathLst>
              <a:path h="1910698" w="1772173">
                <a:moveTo>
                  <a:pt x="0" y="0"/>
                </a:moveTo>
                <a:lnTo>
                  <a:pt x="1772173" y="0"/>
                </a:lnTo>
                <a:lnTo>
                  <a:pt x="1772173" y="1910698"/>
                </a:lnTo>
                <a:lnTo>
                  <a:pt x="0" y="191069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2423288"/>
            <a:ext cx="18288000" cy="5440425"/>
          </a:xfrm>
          <a:custGeom>
            <a:avLst/>
            <a:gdLst/>
            <a:ahLst/>
            <a:cxnLst/>
            <a:rect r="r" b="b" t="t" l="l"/>
            <a:pathLst>
              <a:path h="5440425" w="18288000">
                <a:moveTo>
                  <a:pt x="0" y="0"/>
                </a:moveTo>
                <a:lnTo>
                  <a:pt x="18288000" y="0"/>
                </a:lnTo>
                <a:lnTo>
                  <a:pt x="18288000" y="5440424"/>
                </a:lnTo>
                <a:lnTo>
                  <a:pt x="0" y="5440424"/>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10800000">
            <a:off x="-190330" y="5314846"/>
            <a:ext cx="1028700" cy="5136863"/>
          </a:xfrm>
          <a:custGeom>
            <a:avLst/>
            <a:gdLst/>
            <a:ahLst/>
            <a:cxnLst/>
            <a:rect r="r" b="b" t="t" l="l"/>
            <a:pathLst>
              <a:path h="5136863" w="1028700">
                <a:moveTo>
                  <a:pt x="0" y="0"/>
                </a:moveTo>
                <a:lnTo>
                  <a:pt x="1028700" y="0"/>
                </a:lnTo>
                <a:lnTo>
                  <a:pt x="1028700" y="5136863"/>
                </a:lnTo>
                <a:lnTo>
                  <a:pt x="0" y="5136863"/>
                </a:lnTo>
                <a:lnTo>
                  <a:pt x="0" y="0"/>
                </a:lnTo>
                <a:close/>
              </a:path>
            </a:pathLst>
          </a:custGeom>
          <a:blipFill>
            <a:blip r:embed="rId3">
              <a:extLst>
                <a:ext uri="{96DAC541-7B7A-43D3-8B79-37D633B846F1}">
                  <asvg:svgBlip xmlns:asvg="http://schemas.microsoft.com/office/drawing/2016/SVG/main" r:embed="rId4"/>
                </a:ext>
              </a:extLst>
            </a:blip>
            <a:stretch>
              <a:fillRect l="0" t="0" r="-270146" b="0"/>
            </a:stretch>
          </a:blipFill>
        </p:spPr>
      </p:sp>
      <p:sp>
        <p:nvSpPr>
          <p:cNvPr name="Freeform 4" id="4"/>
          <p:cNvSpPr/>
          <p:nvPr/>
        </p:nvSpPr>
        <p:spPr>
          <a:xfrm flipH="true" flipV="false" rot="-10800000">
            <a:off x="17421694" y="-327368"/>
            <a:ext cx="1028700" cy="5136863"/>
          </a:xfrm>
          <a:custGeom>
            <a:avLst/>
            <a:gdLst/>
            <a:ahLst/>
            <a:cxnLst/>
            <a:rect r="r" b="b" t="t" l="l"/>
            <a:pathLst>
              <a:path h="5136863" w="1028700">
                <a:moveTo>
                  <a:pt x="1028700" y="0"/>
                </a:moveTo>
                <a:lnTo>
                  <a:pt x="0" y="0"/>
                </a:lnTo>
                <a:lnTo>
                  <a:pt x="0" y="5136862"/>
                </a:lnTo>
                <a:lnTo>
                  <a:pt x="1028700" y="5136862"/>
                </a:lnTo>
                <a:lnTo>
                  <a:pt x="1028700" y="0"/>
                </a:lnTo>
                <a:close/>
              </a:path>
            </a:pathLst>
          </a:custGeom>
          <a:blipFill>
            <a:blip r:embed="rId3">
              <a:extLst>
                <a:ext uri="{96DAC541-7B7A-43D3-8B79-37D633B846F1}">
                  <asvg:svgBlip xmlns:asvg="http://schemas.microsoft.com/office/drawing/2016/SVG/main" r:embed="rId4"/>
                </a:ext>
              </a:extLst>
            </a:blip>
            <a:stretch>
              <a:fillRect l="0" t="0" r="-270146" b="0"/>
            </a:stretch>
          </a:blipFill>
        </p:spPr>
      </p:sp>
      <p:grpSp>
        <p:nvGrpSpPr>
          <p:cNvPr name="Group 5" id="5"/>
          <p:cNvGrpSpPr/>
          <p:nvPr/>
        </p:nvGrpSpPr>
        <p:grpSpPr>
          <a:xfrm rot="-5400000">
            <a:off x="1546731" y="-1883839"/>
            <a:ext cx="2185001" cy="5779970"/>
            <a:chOff x="0" y="0"/>
            <a:chExt cx="422189" cy="1116815"/>
          </a:xfrm>
        </p:grpSpPr>
        <p:sp>
          <p:nvSpPr>
            <p:cNvPr name="Freeform 6" id="6"/>
            <p:cNvSpPr/>
            <p:nvPr/>
          </p:nvSpPr>
          <p:spPr>
            <a:xfrm flipH="false" flipV="false" rot="0">
              <a:off x="0" y="0"/>
              <a:ext cx="422189" cy="1116815"/>
            </a:xfrm>
            <a:custGeom>
              <a:avLst/>
              <a:gdLst/>
              <a:ahLst/>
              <a:cxnLst/>
              <a:rect r="r" b="b" t="t" l="l"/>
              <a:pathLst>
                <a:path h="1116815" w="422189">
                  <a:moveTo>
                    <a:pt x="422189" y="0"/>
                  </a:moveTo>
                  <a:lnTo>
                    <a:pt x="422189" y="1002515"/>
                  </a:lnTo>
                  <a:lnTo>
                    <a:pt x="211095" y="1116815"/>
                  </a:lnTo>
                  <a:lnTo>
                    <a:pt x="0" y="1002515"/>
                  </a:lnTo>
                  <a:lnTo>
                    <a:pt x="0" y="0"/>
                  </a:lnTo>
                  <a:lnTo>
                    <a:pt x="422189" y="0"/>
                  </a:lnTo>
                  <a:close/>
                </a:path>
              </a:pathLst>
            </a:custGeom>
            <a:solidFill>
              <a:srgbClr val="A4D5D9"/>
            </a:solidFill>
            <a:ln w="38100" cap="sq">
              <a:solidFill>
                <a:srgbClr val="3D7C8B"/>
              </a:solidFill>
              <a:prstDash val="solid"/>
              <a:miter/>
            </a:ln>
          </p:spPr>
        </p:sp>
        <p:sp>
          <p:nvSpPr>
            <p:cNvPr name="TextBox 7" id="7"/>
            <p:cNvSpPr txBox="true"/>
            <p:nvPr/>
          </p:nvSpPr>
          <p:spPr>
            <a:xfrm>
              <a:off x="0" y="-47625"/>
              <a:ext cx="422189" cy="1050140"/>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43972" y="324720"/>
            <a:ext cx="5524251" cy="1335405"/>
          </a:xfrm>
          <a:prstGeom prst="rect">
            <a:avLst/>
          </a:prstGeom>
        </p:spPr>
        <p:txBody>
          <a:bodyPr anchor="t" rtlCol="false" tIns="0" lIns="0" bIns="0" rIns="0">
            <a:spAutoFit/>
          </a:bodyPr>
          <a:lstStyle/>
          <a:p>
            <a:pPr algn="ctr">
              <a:lnSpc>
                <a:spcPts val="10919"/>
              </a:lnSpc>
            </a:pPr>
            <a:r>
              <a:rPr lang="en-US" sz="7800">
                <a:solidFill>
                  <a:srgbClr val="E3565D"/>
                </a:solidFill>
                <a:latin typeface="Farmer Market"/>
                <a:ea typeface="Farmer Market"/>
                <a:cs typeface="Farmer Market"/>
                <a:sym typeface="Farmer Market"/>
              </a:rPr>
              <a:t>Enlace químico</a:t>
            </a:r>
          </a:p>
        </p:txBody>
      </p:sp>
      <p:sp>
        <p:nvSpPr>
          <p:cNvPr name="Freeform 9" id="9"/>
          <p:cNvSpPr/>
          <p:nvPr/>
        </p:nvSpPr>
        <p:spPr>
          <a:xfrm flipH="false" flipV="false" rot="-1677381">
            <a:off x="19524" y="1475134"/>
            <a:ext cx="1413059" cy="1247024"/>
          </a:xfrm>
          <a:custGeom>
            <a:avLst/>
            <a:gdLst/>
            <a:ahLst/>
            <a:cxnLst/>
            <a:rect r="r" b="b" t="t" l="l"/>
            <a:pathLst>
              <a:path h="1247024" w="1413059">
                <a:moveTo>
                  <a:pt x="0" y="0"/>
                </a:moveTo>
                <a:lnTo>
                  <a:pt x="1413059" y="0"/>
                </a:lnTo>
                <a:lnTo>
                  <a:pt x="1413059" y="1247025"/>
                </a:lnTo>
                <a:lnTo>
                  <a:pt x="0" y="12470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1830780">
            <a:off x="14433726" y="170077"/>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600928" y="9258300"/>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476442" y="2481854"/>
            <a:ext cx="4643091" cy="6415325"/>
          </a:xfrm>
          <a:custGeom>
            <a:avLst/>
            <a:gdLst/>
            <a:ahLst/>
            <a:cxnLst/>
            <a:rect r="r" b="b" t="t" l="l"/>
            <a:pathLst>
              <a:path h="6415325" w="4643091">
                <a:moveTo>
                  <a:pt x="0" y="0"/>
                </a:moveTo>
                <a:lnTo>
                  <a:pt x="4643092" y="0"/>
                </a:lnTo>
                <a:lnTo>
                  <a:pt x="4643092" y="6415324"/>
                </a:lnTo>
                <a:lnTo>
                  <a:pt x="0" y="64153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6822454" y="2481854"/>
            <a:ext cx="4643091" cy="6415325"/>
          </a:xfrm>
          <a:custGeom>
            <a:avLst/>
            <a:gdLst/>
            <a:ahLst/>
            <a:cxnLst/>
            <a:rect r="r" b="b" t="t" l="l"/>
            <a:pathLst>
              <a:path h="6415325" w="4643091">
                <a:moveTo>
                  <a:pt x="0" y="0"/>
                </a:moveTo>
                <a:lnTo>
                  <a:pt x="4643092" y="0"/>
                </a:lnTo>
                <a:lnTo>
                  <a:pt x="4643092" y="6415324"/>
                </a:lnTo>
                <a:lnTo>
                  <a:pt x="0" y="64153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13168466" y="2481854"/>
            <a:ext cx="4643091" cy="6415325"/>
          </a:xfrm>
          <a:custGeom>
            <a:avLst/>
            <a:gdLst/>
            <a:ahLst/>
            <a:cxnLst/>
            <a:rect r="r" b="b" t="t" l="l"/>
            <a:pathLst>
              <a:path h="6415325" w="4643091">
                <a:moveTo>
                  <a:pt x="0" y="0"/>
                </a:moveTo>
                <a:lnTo>
                  <a:pt x="4643092" y="0"/>
                </a:lnTo>
                <a:lnTo>
                  <a:pt x="4643092" y="6415324"/>
                </a:lnTo>
                <a:lnTo>
                  <a:pt x="0" y="64153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1236669" y="2370063"/>
            <a:ext cx="3269488" cy="1234621"/>
          </a:xfrm>
          <a:prstGeom prst="rect">
            <a:avLst/>
          </a:prstGeom>
        </p:spPr>
        <p:txBody>
          <a:bodyPr anchor="t" rtlCol="false" tIns="0" lIns="0" bIns="0" rIns="0">
            <a:spAutoFit/>
          </a:bodyPr>
          <a:lstStyle/>
          <a:p>
            <a:pPr algn="ctr">
              <a:lnSpc>
                <a:spcPts val="10029"/>
              </a:lnSpc>
            </a:pPr>
            <a:r>
              <a:rPr lang="en-US" sz="7164">
                <a:solidFill>
                  <a:srgbClr val="FF3600"/>
                </a:solidFill>
                <a:latin typeface="Farmer Market"/>
                <a:ea typeface="Farmer Market"/>
                <a:cs typeface="Farmer Market"/>
                <a:sym typeface="Farmer Market"/>
              </a:rPr>
              <a:t>Iónico</a:t>
            </a:r>
          </a:p>
        </p:txBody>
      </p:sp>
      <p:sp>
        <p:nvSpPr>
          <p:cNvPr name="TextBox 16" id="16"/>
          <p:cNvSpPr txBox="true"/>
          <p:nvPr/>
        </p:nvSpPr>
        <p:spPr>
          <a:xfrm rot="0">
            <a:off x="7932393" y="2442996"/>
            <a:ext cx="3077784" cy="1161687"/>
          </a:xfrm>
          <a:prstGeom prst="rect">
            <a:avLst/>
          </a:prstGeom>
        </p:spPr>
        <p:txBody>
          <a:bodyPr anchor="t" rtlCol="false" tIns="0" lIns="0" bIns="0" rIns="0">
            <a:spAutoFit/>
          </a:bodyPr>
          <a:lstStyle/>
          <a:p>
            <a:pPr algn="ctr">
              <a:lnSpc>
                <a:spcPts val="9469"/>
              </a:lnSpc>
            </a:pPr>
            <a:r>
              <a:rPr lang="en-US" sz="6764">
                <a:solidFill>
                  <a:srgbClr val="FF3600"/>
                </a:solidFill>
                <a:latin typeface="Farmer Market"/>
                <a:ea typeface="Farmer Market"/>
                <a:cs typeface="Farmer Market"/>
                <a:sym typeface="Farmer Market"/>
              </a:rPr>
              <a:t>Covalente</a:t>
            </a:r>
          </a:p>
        </p:txBody>
      </p:sp>
      <p:sp>
        <p:nvSpPr>
          <p:cNvPr name="TextBox 17" id="17"/>
          <p:cNvSpPr txBox="true"/>
          <p:nvPr/>
        </p:nvSpPr>
        <p:spPr>
          <a:xfrm rot="0">
            <a:off x="14214992" y="2433471"/>
            <a:ext cx="3097467" cy="1234621"/>
          </a:xfrm>
          <a:prstGeom prst="rect">
            <a:avLst/>
          </a:prstGeom>
        </p:spPr>
        <p:txBody>
          <a:bodyPr anchor="t" rtlCol="false" tIns="0" lIns="0" bIns="0" rIns="0">
            <a:spAutoFit/>
          </a:bodyPr>
          <a:lstStyle/>
          <a:p>
            <a:pPr algn="ctr">
              <a:lnSpc>
                <a:spcPts val="10029"/>
              </a:lnSpc>
            </a:pPr>
            <a:r>
              <a:rPr lang="en-US" sz="7164">
                <a:solidFill>
                  <a:srgbClr val="FF3600"/>
                </a:solidFill>
                <a:latin typeface="Farmer Market"/>
                <a:ea typeface="Farmer Market"/>
                <a:cs typeface="Farmer Market"/>
                <a:sym typeface="Farmer Market"/>
              </a:rPr>
              <a:t>Metálico</a:t>
            </a:r>
          </a:p>
        </p:txBody>
      </p:sp>
      <p:sp>
        <p:nvSpPr>
          <p:cNvPr name="TextBox 18" id="18"/>
          <p:cNvSpPr txBox="true"/>
          <p:nvPr/>
        </p:nvSpPr>
        <p:spPr>
          <a:xfrm rot="0">
            <a:off x="1945083" y="3633258"/>
            <a:ext cx="2896172" cy="1017694"/>
          </a:xfrm>
          <a:prstGeom prst="rect">
            <a:avLst/>
          </a:prstGeom>
        </p:spPr>
        <p:txBody>
          <a:bodyPr anchor="t" rtlCol="false" tIns="0" lIns="0" bIns="0" rIns="0">
            <a:spAutoFit/>
          </a:bodyPr>
          <a:lstStyle/>
          <a:p>
            <a:pPr algn="ctr">
              <a:lnSpc>
                <a:spcPts val="3940"/>
              </a:lnSpc>
            </a:pPr>
            <a:r>
              <a:rPr lang="en-US" sz="3581" spc="-139">
                <a:solidFill>
                  <a:srgbClr val="3D7C8B"/>
                </a:solidFill>
                <a:latin typeface="Jelly Cream"/>
                <a:ea typeface="Jelly Cream"/>
                <a:cs typeface="Jelly Cream"/>
                <a:sym typeface="Jelly Cream"/>
              </a:rPr>
              <a:t>Unión entre iones con cargas opuestas.</a:t>
            </a:r>
          </a:p>
        </p:txBody>
      </p:sp>
      <p:sp>
        <p:nvSpPr>
          <p:cNvPr name="TextBox 19" id="19"/>
          <p:cNvSpPr txBox="true"/>
          <p:nvPr/>
        </p:nvSpPr>
        <p:spPr>
          <a:xfrm rot="0">
            <a:off x="7932393" y="3640684"/>
            <a:ext cx="3077784" cy="1502816"/>
          </a:xfrm>
          <a:prstGeom prst="rect">
            <a:avLst/>
          </a:prstGeom>
        </p:spPr>
        <p:txBody>
          <a:bodyPr anchor="t" rtlCol="false" tIns="0" lIns="0" bIns="0" rIns="0">
            <a:spAutoFit/>
          </a:bodyPr>
          <a:lstStyle/>
          <a:p>
            <a:pPr algn="ctr">
              <a:lnSpc>
                <a:spcPts val="3940"/>
              </a:lnSpc>
            </a:pPr>
            <a:r>
              <a:rPr lang="en-US" sz="3581" spc="-139">
                <a:solidFill>
                  <a:srgbClr val="3D7C8B"/>
                </a:solidFill>
                <a:latin typeface="Jelly Cream"/>
                <a:ea typeface="Jelly Cream"/>
                <a:cs typeface="Jelly Cream"/>
                <a:sym typeface="Jelly Cream"/>
              </a:rPr>
              <a:t>Unión por compartición de electrones</a:t>
            </a:r>
          </a:p>
        </p:txBody>
      </p:sp>
      <p:sp>
        <p:nvSpPr>
          <p:cNvPr name="TextBox 20" id="20"/>
          <p:cNvSpPr txBox="true"/>
          <p:nvPr/>
        </p:nvSpPr>
        <p:spPr>
          <a:xfrm rot="0">
            <a:off x="14516785" y="3696666"/>
            <a:ext cx="3097467" cy="1998116"/>
          </a:xfrm>
          <a:prstGeom prst="rect">
            <a:avLst/>
          </a:prstGeom>
        </p:spPr>
        <p:txBody>
          <a:bodyPr anchor="t" rtlCol="false" tIns="0" lIns="0" bIns="0" rIns="0">
            <a:spAutoFit/>
          </a:bodyPr>
          <a:lstStyle/>
          <a:p>
            <a:pPr algn="ctr">
              <a:lnSpc>
                <a:spcPts val="3940"/>
              </a:lnSpc>
            </a:pPr>
            <a:r>
              <a:rPr lang="en-US" sz="3581" spc="-139">
                <a:solidFill>
                  <a:srgbClr val="3D7C8B"/>
                </a:solidFill>
                <a:latin typeface="Jelly Cream"/>
                <a:ea typeface="Jelly Cream"/>
                <a:cs typeface="Jelly Cream"/>
                <a:sym typeface="Jelly Cream"/>
              </a:rPr>
              <a:t>Unión entre átomos por electrones deslocalizados y móviles.</a:t>
            </a:r>
          </a:p>
        </p:txBody>
      </p:sp>
      <p:sp>
        <p:nvSpPr>
          <p:cNvPr name="Freeform 21" id="21"/>
          <p:cNvSpPr/>
          <p:nvPr/>
        </p:nvSpPr>
        <p:spPr>
          <a:xfrm flipH="false" flipV="false" rot="0">
            <a:off x="11010178" y="8406694"/>
            <a:ext cx="1518101" cy="1636767"/>
          </a:xfrm>
          <a:custGeom>
            <a:avLst/>
            <a:gdLst/>
            <a:ahLst/>
            <a:cxnLst/>
            <a:rect r="r" b="b" t="t" l="l"/>
            <a:pathLst>
              <a:path h="1636767" w="1518101">
                <a:moveTo>
                  <a:pt x="0" y="0"/>
                </a:moveTo>
                <a:lnTo>
                  <a:pt x="1518101" y="0"/>
                </a:lnTo>
                <a:lnTo>
                  <a:pt x="1518101" y="1636766"/>
                </a:lnTo>
                <a:lnTo>
                  <a:pt x="0" y="163676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p:cNvSpPr/>
          <p:nvPr/>
        </p:nvSpPr>
        <p:spPr>
          <a:xfrm flipH="false" flipV="false" rot="0">
            <a:off x="12556426" y="-645643"/>
            <a:ext cx="2082724" cy="2245525"/>
          </a:xfrm>
          <a:custGeom>
            <a:avLst/>
            <a:gdLst/>
            <a:ahLst/>
            <a:cxnLst/>
            <a:rect r="r" b="b" t="t" l="l"/>
            <a:pathLst>
              <a:path h="2245525" w="2082724">
                <a:moveTo>
                  <a:pt x="0" y="0"/>
                </a:moveTo>
                <a:lnTo>
                  <a:pt x="2082724" y="0"/>
                </a:lnTo>
                <a:lnTo>
                  <a:pt x="2082724" y="2245525"/>
                </a:lnTo>
                <a:lnTo>
                  <a:pt x="0" y="224552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3" id="23"/>
          <p:cNvSpPr/>
          <p:nvPr/>
        </p:nvSpPr>
        <p:spPr>
          <a:xfrm flipH="false" flipV="false" rot="0">
            <a:off x="1028700" y="5712201"/>
            <a:ext cx="3858581" cy="975169"/>
          </a:xfrm>
          <a:custGeom>
            <a:avLst/>
            <a:gdLst/>
            <a:ahLst/>
            <a:cxnLst/>
            <a:rect r="r" b="b" t="t" l="l"/>
            <a:pathLst>
              <a:path h="975169" w="3858581">
                <a:moveTo>
                  <a:pt x="0" y="0"/>
                </a:moveTo>
                <a:lnTo>
                  <a:pt x="3858581" y="0"/>
                </a:lnTo>
                <a:lnTo>
                  <a:pt x="3858581" y="975169"/>
                </a:lnTo>
                <a:lnTo>
                  <a:pt x="0" y="97516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4" id="24"/>
          <p:cNvSpPr/>
          <p:nvPr/>
        </p:nvSpPr>
        <p:spPr>
          <a:xfrm flipH="false" flipV="false" rot="0">
            <a:off x="1028700" y="7643790"/>
            <a:ext cx="3948930" cy="755233"/>
          </a:xfrm>
          <a:custGeom>
            <a:avLst/>
            <a:gdLst/>
            <a:ahLst/>
            <a:cxnLst/>
            <a:rect r="r" b="b" t="t" l="l"/>
            <a:pathLst>
              <a:path h="755233" w="3948930">
                <a:moveTo>
                  <a:pt x="0" y="0"/>
                </a:moveTo>
                <a:lnTo>
                  <a:pt x="3948930" y="0"/>
                </a:lnTo>
                <a:lnTo>
                  <a:pt x="3948930" y="755233"/>
                </a:lnTo>
                <a:lnTo>
                  <a:pt x="0" y="75523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5" id="25"/>
          <p:cNvSpPr/>
          <p:nvPr/>
        </p:nvSpPr>
        <p:spPr>
          <a:xfrm flipH="false" flipV="false" rot="0">
            <a:off x="8363291" y="6925007"/>
            <a:ext cx="2215988" cy="1745091"/>
          </a:xfrm>
          <a:custGeom>
            <a:avLst/>
            <a:gdLst/>
            <a:ahLst/>
            <a:cxnLst/>
            <a:rect r="r" b="b" t="t" l="l"/>
            <a:pathLst>
              <a:path h="1745091" w="2215988">
                <a:moveTo>
                  <a:pt x="0" y="0"/>
                </a:moveTo>
                <a:lnTo>
                  <a:pt x="2215989" y="0"/>
                </a:lnTo>
                <a:lnTo>
                  <a:pt x="2215989" y="1745091"/>
                </a:lnTo>
                <a:lnTo>
                  <a:pt x="0" y="174509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6" id="26"/>
          <p:cNvSpPr/>
          <p:nvPr/>
        </p:nvSpPr>
        <p:spPr>
          <a:xfrm flipH="false" flipV="false" rot="0">
            <a:off x="14516785" y="5712201"/>
            <a:ext cx="5033191" cy="2923790"/>
          </a:xfrm>
          <a:custGeom>
            <a:avLst/>
            <a:gdLst/>
            <a:ahLst/>
            <a:cxnLst/>
            <a:rect r="r" b="b" t="t" l="l"/>
            <a:pathLst>
              <a:path h="2923790" w="5033191">
                <a:moveTo>
                  <a:pt x="0" y="0"/>
                </a:moveTo>
                <a:lnTo>
                  <a:pt x="5033191" y="0"/>
                </a:lnTo>
                <a:lnTo>
                  <a:pt x="5033191" y="2923790"/>
                </a:lnTo>
                <a:lnTo>
                  <a:pt x="0" y="2923790"/>
                </a:lnTo>
                <a:lnTo>
                  <a:pt x="0" y="0"/>
                </a:lnTo>
                <a:close/>
              </a:path>
            </a:pathLst>
          </a:custGeom>
          <a:blipFill>
            <a:blip r:embed="rId23"/>
            <a:stretch>
              <a:fillRect l="-8138" t="-11158" r="-14953" b="-8034"/>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2388870"/>
            <a:ext cx="18288000" cy="5509260"/>
          </a:xfrm>
          <a:custGeom>
            <a:avLst/>
            <a:gdLst/>
            <a:ahLst/>
            <a:cxnLst/>
            <a:rect r="r" b="b" t="t" l="l"/>
            <a:pathLst>
              <a:path h="5509260" w="18288000">
                <a:moveTo>
                  <a:pt x="0" y="0"/>
                </a:moveTo>
                <a:lnTo>
                  <a:pt x="18288000" y="0"/>
                </a:lnTo>
                <a:lnTo>
                  <a:pt x="18288000" y="5509260"/>
                </a:lnTo>
                <a:lnTo>
                  <a:pt x="0" y="5509260"/>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2960370"/>
            <a:ext cx="18288000" cy="4366260"/>
          </a:xfrm>
          <a:custGeom>
            <a:avLst/>
            <a:gdLst/>
            <a:ahLst/>
            <a:cxnLst/>
            <a:rect r="r" b="b" t="t" l="l"/>
            <a:pathLst>
              <a:path h="4366260" w="18288000">
                <a:moveTo>
                  <a:pt x="0" y="0"/>
                </a:moveTo>
                <a:lnTo>
                  <a:pt x="18288000" y="0"/>
                </a:lnTo>
                <a:lnTo>
                  <a:pt x="18288000" y="4366260"/>
                </a:lnTo>
                <a:lnTo>
                  <a:pt x="0" y="4366260"/>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268598" y="-1041101"/>
            <a:ext cx="3319662" cy="5401865"/>
          </a:xfrm>
          <a:custGeom>
            <a:avLst/>
            <a:gdLst/>
            <a:ahLst/>
            <a:cxnLst/>
            <a:rect r="r" b="b" t="t" l="l"/>
            <a:pathLst>
              <a:path h="5401865" w="3319662">
                <a:moveTo>
                  <a:pt x="0" y="0"/>
                </a:moveTo>
                <a:lnTo>
                  <a:pt x="3319662" y="0"/>
                </a:lnTo>
                <a:lnTo>
                  <a:pt x="3319662" y="5401864"/>
                </a:lnTo>
                <a:lnTo>
                  <a:pt x="0" y="5401864"/>
                </a:lnTo>
                <a:lnTo>
                  <a:pt x="0" y="0"/>
                </a:lnTo>
                <a:close/>
              </a:path>
            </a:pathLst>
          </a:custGeom>
          <a:blipFill>
            <a:blip r:embed="rId3">
              <a:extLst>
                <a:ext uri="{96DAC541-7B7A-43D3-8B79-37D633B846F1}">
                  <asvg:svgBlip xmlns:asvg="http://schemas.microsoft.com/office/drawing/2016/SVG/main" r:embed="rId4"/>
                </a:ext>
              </a:extLst>
            </a:blip>
            <a:stretch>
              <a:fillRect l="-34856" t="0" r="0" b="0"/>
            </a:stretch>
          </a:blipFill>
        </p:spPr>
      </p:sp>
      <p:sp>
        <p:nvSpPr>
          <p:cNvPr name="TextBox 4" id="4"/>
          <p:cNvSpPr txBox="true"/>
          <p:nvPr/>
        </p:nvSpPr>
        <p:spPr>
          <a:xfrm rot="0">
            <a:off x="358167" y="573618"/>
            <a:ext cx="4663886" cy="3197862"/>
          </a:xfrm>
          <a:prstGeom prst="rect">
            <a:avLst/>
          </a:prstGeom>
        </p:spPr>
        <p:txBody>
          <a:bodyPr anchor="t" rtlCol="false" tIns="0" lIns="0" bIns="0" rIns="0">
            <a:spAutoFit/>
          </a:bodyPr>
          <a:lstStyle/>
          <a:p>
            <a:pPr algn="ctr">
              <a:lnSpc>
                <a:spcPts val="8539"/>
              </a:lnSpc>
            </a:pPr>
            <a:r>
              <a:rPr lang="en-US" sz="6099">
                <a:solidFill>
                  <a:srgbClr val="E3565D"/>
                </a:solidFill>
                <a:latin typeface="Farmer Market"/>
                <a:ea typeface="Farmer Market"/>
                <a:cs typeface="Farmer Market"/>
                <a:sym typeface="Farmer Market"/>
              </a:rPr>
              <a:t>Estructura de Lewis</a:t>
            </a:r>
          </a:p>
          <a:p>
            <a:pPr algn="ctr">
              <a:lnSpc>
                <a:spcPts val="8539"/>
              </a:lnSpc>
            </a:pPr>
          </a:p>
        </p:txBody>
      </p:sp>
      <p:sp>
        <p:nvSpPr>
          <p:cNvPr name="Freeform 5" id="5"/>
          <p:cNvSpPr/>
          <p:nvPr/>
        </p:nvSpPr>
        <p:spPr>
          <a:xfrm flipH="false" flipV="false" rot="-10800000">
            <a:off x="44387" y="4501278"/>
            <a:ext cx="1028700" cy="5136863"/>
          </a:xfrm>
          <a:custGeom>
            <a:avLst/>
            <a:gdLst/>
            <a:ahLst/>
            <a:cxnLst/>
            <a:rect r="r" b="b" t="t" l="l"/>
            <a:pathLst>
              <a:path h="5136863" w="1028700">
                <a:moveTo>
                  <a:pt x="0" y="0"/>
                </a:moveTo>
                <a:lnTo>
                  <a:pt x="1028700" y="0"/>
                </a:lnTo>
                <a:lnTo>
                  <a:pt x="1028700" y="5136863"/>
                </a:lnTo>
                <a:lnTo>
                  <a:pt x="0" y="5136863"/>
                </a:lnTo>
                <a:lnTo>
                  <a:pt x="0" y="0"/>
                </a:lnTo>
                <a:close/>
              </a:path>
            </a:pathLst>
          </a:custGeom>
          <a:blipFill>
            <a:blip r:embed="rId5">
              <a:extLst>
                <a:ext uri="{96DAC541-7B7A-43D3-8B79-37D633B846F1}">
                  <asvg:svgBlip xmlns:asvg="http://schemas.microsoft.com/office/drawing/2016/SVG/main" r:embed="rId6"/>
                </a:ext>
              </a:extLst>
            </a:blip>
            <a:stretch>
              <a:fillRect l="0" t="0" r="-270146" b="0"/>
            </a:stretch>
          </a:blipFill>
        </p:spPr>
      </p:sp>
      <p:sp>
        <p:nvSpPr>
          <p:cNvPr name="Freeform 6" id="6"/>
          <p:cNvSpPr/>
          <p:nvPr/>
        </p:nvSpPr>
        <p:spPr>
          <a:xfrm flipH="true" flipV="false" rot="-10800000">
            <a:off x="17421694" y="-333970"/>
            <a:ext cx="1028700" cy="5136863"/>
          </a:xfrm>
          <a:custGeom>
            <a:avLst/>
            <a:gdLst/>
            <a:ahLst/>
            <a:cxnLst/>
            <a:rect r="r" b="b" t="t" l="l"/>
            <a:pathLst>
              <a:path h="5136863" w="1028700">
                <a:moveTo>
                  <a:pt x="1028700" y="0"/>
                </a:moveTo>
                <a:lnTo>
                  <a:pt x="0" y="0"/>
                </a:lnTo>
                <a:lnTo>
                  <a:pt x="0" y="5136863"/>
                </a:lnTo>
                <a:lnTo>
                  <a:pt x="1028700" y="5136863"/>
                </a:lnTo>
                <a:lnTo>
                  <a:pt x="1028700" y="0"/>
                </a:lnTo>
                <a:close/>
              </a:path>
            </a:pathLst>
          </a:custGeom>
          <a:blipFill>
            <a:blip r:embed="rId5">
              <a:extLst>
                <a:ext uri="{96DAC541-7B7A-43D3-8B79-37D633B846F1}">
                  <asvg:svgBlip xmlns:asvg="http://schemas.microsoft.com/office/drawing/2016/SVG/main" r:embed="rId6"/>
                </a:ext>
              </a:extLst>
            </a:blip>
            <a:stretch>
              <a:fillRect l="0" t="0" r="-270146" b="0"/>
            </a:stretch>
          </a:blipFill>
        </p:spPr>
      </p:sp>
      <p:grpSp>
        <p:nvGrpSpPr>
          <p:cNvPr name="Group 7" id="7"/>
          <p:cNvGrpSpPr/>
          <p:nvPr/>
        </p:nvGrpSpPr>
        <p:grpSpPr>
          <a:xfrm rot="5400000">
            <a:off x="7649027" y="-2513415"/>
            <a:ext cx="3813411" cy="7852742"/>
            <a:chOff x="0" y="0"/>
            <a:chExt cx="635000" cy="1307620"/>
          </a:xfrm>
        </p:grpSpPr>
        <p:sp>
          <p:nvSpPr>
            <p:cNvPr name="Freeform 8" id="8"/>
            <p:cNvSpPr/>
            <p:nvPr/>
          </p:nvSpPr>
          <p:spPr>
            <a:xfrm flipH="false" flipV="false" rot="0">
              <a:off x="0" y="0"/>
              <a:ext cx="635000" cy="1307620"/>
            </a:xfrm>
            <a:custGeom>
              <a:avLst/>
              <a:gdLst/>
              <a:ahLst/>
              <a:cxnLst/>
              <a:rect r="r" b="b" t="t" l="l"/>
              <a:pathLst>
                <a:path h="1307620" w="635000">
                  <a:moveTo>
                    <a:pt x="635000" y="0"/>
                  </a:moveTo>
                  <a:lnTo>
                    <a:pt x="635000" y="1193320"/>
                  </a:lnTo>
                  <a:lnTo>
                    <a:pt x="317500" y="1307620"/>
                  </a:lnTo>
                  <a:lnTo>
                    <a:pt x="0" y="1193320"/>
                  </a:lnTo>
                  <a:lnTo>
                    <a:pt x="0" y="0"/>
                  </a:lnTo>
                  <a:lnTo>
                    <a:pt x="635000" y="0"/>
                  </a:lnTo>
                  <a:close/>
                </a:path>
              </a:pathLst>
            </a:custGeom>
            <a:solidFill>
              <a:srgbClr val="000000">
                <a:alpha val="0"/>
              </a:srgbClr>
            </a:solidFill>
            <a:ln w="38100" cap="sq">
              <a:solidFill>
                <a:srgbClr val="3D7C8B"/>
              </a:solidFill>
              <a:prstDash val="solid"/>
              <a:miter/>
            </a:ln>
          </p:spPr>
        </p:sp>
        <p:sp>
          <p:nvSpPr>
            <p:cNvPr name="TextBox 9" id="9"/>
            <p:cNvSpPr txBox="true"/>
            <p:nvPr/>
          </p:nvSpPr>
          <p:spPr>
            <a:xfrm>
              <a:off x="0" y="-47625"/>
              <a:ext cx="635000" cy="1240945"/>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5400000">
            <a:off x="27775" y="3227889"/>
            <a:ext cx="660782" cy="1747964"/>
            <a:chOff x="0" y="0"/>
            <a:chExt cx="422189" cy="1116815"/>
          </a:xfrm>
        </p:grpSpPr>
        <p:sp>
          <p:nvSpPr>
            <p:cNvPr name="Freeform 11" id="11"/>
            <p:cNvSpPr/>
            <p:nvPr/>
          </p:nvSpPr>
          <p:spPr>
            <a:xfrm flipH="false" flipV="false" rot="0">
              <a:off x="0" y="0"/>
              <a:ext cx="422189" cy="1116815"/>
            </a:xfrm>
            <a:custGeom>
              <a:avLst/>
              <a:gdLst/>
              <a:ahLst/>
              <a:cxnLst/>
              <a:rect r="r" b="b" t="t" l="l"/>
              <a:pathLst>
                <a:path h="1116815" w="422189">
                  <a:moveTo>
                    <a:pt x="422189" y="0"/>
                  </a:moveTo>
                  <a:lnTo>
                    <a:pt x="422189" y="1002515"/>
                  </a:lnTo>
                  <a:lnTo>
                    <a:pt x="211095" y="1116815"/>
                  </a:lnTo>
                  <a:lnTo>
                    <a:pt x="0" y="1002515"/>
                  </a:lnTo>
                  <a:lnTo>
                    <a:pt x="0" y="0"/>
                  </a:lnTo>
                  <a:lnTo>
                    <a:pt x="422189" y="0"/>
                  </a:lnTo>
                  <a:close/>
                </a:path>
              </a:pathLst>
            </a:custGeom>
            <a:solidFill>
              <a:srgbClr val="FBD53B"/>
            </a:solidFill>
            <a:ln w="38100" cap="sq">
              <a:solidFill>
                <a:srgbClr val="3D7C8B"/>
              </a:solidFill>
              <a:prstDash val="solid"/>
              <a:miter/>
            </a:ln>
          </p:spPr>
        </p:sp>
        <p:sp>
          <p:nvSpPr>
            <p:cNvPr name="TextBox 12" id="12"/>
            <p:cNvSpPr txBox="true"/>
            <p:nvPr/>
          </p:nvSpPr>
          <p:spPr>
            <a:xfrm>
              <a:off x="0" y="-47625"/>
              <a:ext cx="422189" cy="105014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1677381">
            <a:off x="5743" y="-11517"/>
            <a:ext cx="1413059" cy="1247024"/>
          </a:xfrm>
          <a:custGeom>
            <a:avLst/>
            <a:gdLst/>
            <a:ahLst/>
            <a:cxnLst/>
            <a:rect r="r" b="b" t="t" l="l"/>
            <a:pathLst>
              <a:path h="1247024" w="1413059">
                <a:moveTo>
                  <a:pt x="0" y="0"/>
                </a:moveTo>
                <a:lnTo>
                  <a:pt x="1413059" y="0"/>
                </a:lnTo>
                <a:lnTo>
                  <a:pt x="1413059" y="1247025"/>
                </a:lnTo>
                <a:lnTo>
                  <a:pt x="0" y="12470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947826">
            <a:off x="5907046" y="3290980"/>
            <a:ext cx="2742886" cy="2420597"/>
          </a:xfrm>
          <a:custGeom>
            <a:avLst/>
            <a:gdLst/>
            <a:ahLst/>
            <a:cxnLst/>
            <a:rect r="r" b="b" t="t" l="l"/>
            <a:pathLst>
              <a:path h="2420597" w="2742886">
                <a:moveTo>
                  <a:pt x="0" y="0"/>
                </a:moveTo>
                <a:lnTo>
                  <a:pt x="2742886" y="0"/>
                </a:lnTo>
                <a:lnTo>
                  <a:pt x="2742886" y="2420596"/>
                </a:lnTo>
                <a:lnTo>
                  <a:pt x="0" y="242059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7278489" y="5463675"/>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1830780">
            <a:off x="11674404" y="7723127"/>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p:cNvSpPr/>
          <p:nvPr/>
        </p:nvSpPr>
        <p:spPr>
          <a:xfrm flipH="false" flipV="false" rot="0">
            <a:off x="11859214" y="6286181"/>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15420268" y="-269976"/>
            <a:ext cx="2082724" cy="2245525"/>
          </a:xfrm>
          <a:custGeom>
            <a:avLst/>
            <a:gdLst/>
            <a:ahLst/>
            <a:cxnLst/>
            <a:rect r="r" b="b" t="t" l="l"/>
            <a:pathLst>
              <a:path h="2245525" w="2082724">
                <a:moveTo>
                  <a:pt x="0" y="0"/>
                </a:moveTo>
                <a:lnTo>
                  <a:pt x="2082724" y="0"/>
                </a:lnTo>
                <a:lnTo>
                  <a:pt x="2082724" y="2245525"/>
                </a:lnTo>
                <a:lnTo>
                  <a:pt x="0" y="224552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9" id="19"/>
          <p:cNvSpPr/>
          <p:nvPr/>
        </p:nvSpPr>
        <p:spPr>
          <a:xfrm flipH="false" flipV="false" rot="0">
            <a:off x="1073087" y="8540296"/>
            <a:ext cx="1617023" cy="1743421"/>
          </a:xfrm>
          <a:custGeom>
            <a:avLst/>
            <a:gdLst/>
            <a:ahLst/>
            <a:cxnLst/>
            <a:rect r="r" b="b" t="t" l="l"/>
            <a:pathLst>
              <a:path h="1743421" w="1617023">
                <a:moveTo>
                  <a:pt x="0" y="0"/>
                </a:moveTo>
                <a:lnTo>
                  <a:pt x="1617023" y="0"/>
                </a:lnTo>
                <a:lnTo>
                  <a:pt x="1617023" y="1743421"/>
                </a:lnTo>
                <a:lnTo>
                  <a:pt x="0" y="174342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0" id="20"/>
          <p:cNvSpPr/>
          <p:nvPr/>
        </p:nvSpPr>
        <p:spPr>
          <a:xfrm flipH="false" flipV="false" rot="0">
            <a:off x="2775835" y="3484939"/>
            <a:ext cx="7387134" cy="6798778"/>
          </a:xfrm>
          <a:custGeom>
            <a:avLst/>
            <a:gdLst/>
            <a:ahLst/>
            <a:cxnLst/>
            <a:rect r="r" b="b" t="t" l="l"/>
            <a:pathLst>
              <a:path h="6798778" w="7387134">
                <a:moveTo>
                  <a:pt x="0" y="0"/>
                </a:moveTo>
                <a:lnTo>
                  <a:pt x="7387134" y="0"/>
                </a:lnTo>
                <a:lnTo>
                  <a:pt x="7387134" y="6798778"/>
                </a:lnTo>
                <a:lnTo>
                  <a:pt x="0" y="6798778"/>
                </a:lnTo>
                <a:lnTo>
                  <a:pt x="0" y="0"/>
                </a:lnTo>
                <a:close/>
              </a:path>
            </a:pathLst>
          </a:custGeom>
          <a:blipFill>
            <a:blip r:embed="rId21"/>
            <a:stretch>
              <a:fillRect l="-17391" t="-3969" r="-13787" b="-3040"/>
            </a:stretch>
          </a:blipFill>
        </p:spPr>
      </p:sp>
      <p:sp>
        <p:nvSpPr>
          <p:cNvPr name="TextBox 21" id="21"/>
          <p:cNvSpPr txBox="true"/>
          <p:nvPr/>
        </p:nvSpPr>
        <p:spPr>
          <a:xfrm rot="0">
            <a:off x="6214161" y="640570"/>
            <a:ext cx="7040361" cy="2475817"/>
          </a:xfrm>
          <a:prstGeom prst="rect">
            <a:avLst/>
          </a:prstGeom>
        </p:spPr>
        <p:txBody>
          <a:bodyPr anchor="t" rtlCol="false" tIns="0" lIns="0" bIns="0" rIns="0">
            <a:spAutoFit/>
          </a:bodyPr>
          <a:lstStyle/>
          <a:p>
            <a:pPr algn="just">
              <a:lnSpc>
                <a:spcPts val="4844"/>
              </a:lnSpc>
            </a:pPr>
            <a:r>
              <a:rPr lang="en-US" sz="4403">
                <a:solidFill>
                  <a:srgbClr val="000000"/>
                </a:solidFill>
                <a:latin typeface="Jelly Cream"/>
                <a:ea typeface="Jelly Cream"/>
                <a:cs typeface="Jelly Cream"/>
                <a:sym typeface="Jelly Cream"/>
              </a:rPr>
              <a:t>Representación de los electrones de valencia como puntos o cruces alrededor del símbolo del elemento.</a:t>
            </a:r>
          </a:p>
          <a:p>
            <a:pPr algn="just">
              <a:lnSpc>
                <a:spcPts val="4937"/>
              </a:lnSpc>
            </a:pPr>
          </a:p>
        </p:txBody>
      </p:sp>
      <p:grpSp>
        <p:nvGrpSpPr>
          <p:cNvPr name="Group 22" id="22"/>
          <p:cNvGrpSpPr/>
          <p:nvPr/>
        </p:nvGrpSpPr>
        <p:grpSpPr>
          <a:xfrm rot="0">
            <a:off x="11291108" y="4233960"/>
            <a:ext cx="5551527" cy="2052221"/>
            <a:chOff x="0" y="0"/>
            <a:chExt cx="7402037" cy="2736295"/>
          </a:xfrm>
        </p:grpSpPr>
        <p:sp>
          <p:nvSpPr>
            <p:cNvPr name="TextBox 23" id="23"/>
            <p:cNvSpPr txBox="true"/>
            <p:nvPr/>
          </p:nvSpPr>
          <p:spPr>
            <a:xfrm rot="0">
              <a:off x="0" y="-142875"/>
              <a:ext cx="7402037" cy="1589345"/>
            </a:xfrm>
            <a:prstGeom prst="rect">
              <a:avLst/>
            </a:prstGeom>
          </p:spPr>
          <p:txBody>
            <a:bodyPr anchor="t" rtlCol="false" tIns="0" lIns="0" bIns="0" rIns="0">
              <a:spAutoFit/>
            </a:bodyPr>
            <a:lstStyle/>
            <a:p>
              <a:pPr algn="ctr">
                <a:lnSpc>
                  <a:spcPts val="10029"/>
                </a:lnSpc>
                <a:spcBef>
                  <a:spcPct val="0"/>
                </a:spcBef>
              </a:pPr>
              <a:r>
                <a:rPr lang="en-US" sz="7164">
                  <a:solidFill>
                    <a:srgbClr val="000000"/>
                  </a:solidFill>
                  <a:latin typeface="Farmer Market"/>
                  <a:ea typeface="Farmer Market"/>
                  <a:cs typeface="Farmer Market"/>
                  <a:sym typeface="Farmer Market"/>
                </a:rPr>
                <a:t>Regla del octeto </a:t>
              </a:r>
            </a:p>
          </p:txBody>
        </p:sp>
        <p:sp>
          <p:nvSpPr>
            <p:cNvPr name="TextBox 24" id="24"/>
            <p:cNvSpPr txBox="true"/>
            <p:nvPr/>
          </p:nvSpPr>
          <p:spPr>
            <a:xfrm rot="0">
              <a:off x="0" y="1323069"/>
              <a:ext cx="7008413" cy="1413226"/>
            </a:xfrm>
            <a:prstGeom prst="rect">
              <a:avLst/>
            </a:prstGeom>
          </p:spPr>
          <p:txBody>
            <a:bodyPr anchor="t" rtlCol="false" tIns="0" lIns="0" bIns="0" rIns="0">
              <a:spAutoFit/>
            </a:bodyPr>
            <a:lstStyle/>
            <a:p>
              <a:pPr algn="ctr">
                <a:lnSpc>
                  <a:spcPts val="8808"/>
                </a:lnSpc>
                <a:spcBef>
                  <a:spcPct val="0"/>
                </a:spcBef>
              </a:pPr>
              <a:r>
                <a:rPr lang="en-US" sz="6291">
                  <a:solidFill>
                    <a:srgbClr val="000000"/>
                  </a:solidFill>
                  <a:latin typeface="Farmer Market"/>
                  <a:ea typeface="Farmer Market"/>
                  <a:cs typeface="Farmer Market"/>
                  <a:sym typeface="Farmer Market"/>
                </a:rPr>
                <a:t>REGLA DE VALENCIA</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2834640"/>
            <a:ext cx="18288000" cy="4617720"/>
          </a:xfrm>
          <a:custGeom>
            <a:avLst/>
            <a:gdLst/>
            <a:ahLst/>
            <a:cxnLst/>
            <a:rect r="r" b="b" t="t" l="l"/>
            <a:pathLst>
              <a:path h="4617720" w="18288000">
                <a:moveTo>
                  <a:pt x="0" y="0"/>
                </a:moveTo>
                <a:lnTo>
                  <a:pt x="18288000" y="0"/>
                </a:lnTo>
                <a:lnTo>
                  <a:pt x="18288000" y="4617720"/>
                </a:lnTo>
                <a:lnTo>
                  <a:pt x="0" y="4617720"/>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2880360"/>
            <a:ext cx="18288000" cy="4526280"/>
          </a:xfrm>
          <a:custGeom>
            <a:avLst/>
            <a:gdLst/>
            <a:ahLst/>
            <a:cxnLst/>
            <a:rect r="r" b="b" t="t" l="l"/>
            <a:pathLst>
              <a:path h="4526280" w="18288000">
                <a:moveTo>
                  <a:pt x="0" y="0"/>
                </a:moveTo>
                <a:lnTo>
                  <a:pt x="18288000" y="0"/>
                </a:lnTo>
                <a:lnTo>
                  <a:pt x="18288000" y="4526280"/>
                </a:lnTo>
                <a:lnTo>
                  <a:pt x="0" y="4526280"/>
                </a:lnTo>
                <a:lnTo>
                  <a:pt x="0" y="0"/>
                </a:lnTo>
                <a:close/>
              </a:path>
            </a:pathLst>
          </a:custGeom>
          <a:blipFill>
            <a:blip r:embed="rId2"/>
            <a:stretch>
              <a:fillRect l="0" t="0" r="0" b="0"/>
            </a:stretch>
          </a:blipFill>
        </p:spPr>
      </p:sp>
      <p:sp>
        <p:nvSpPr>
          <p:cNvPr name="Freeform 3" id="3"/>
          <p:cNvSpPr/>
          <p:nvPr/>
        </p:nvSpPr>
        <p:spPr>
          <a:xfrm flipH="false" flipV="false" rot="0">
            <a:off x="11082498" y="4173593"/>
            <a:ext cx="3715837" cy="2833326"/>
          </a:xfrm>
          <a:custGeom>
            <a:avLst/>
            <a:gdLst/>
            <a:ahLst/>
            <a:cxnLst/>
            <a:rect r="r" b="b" t="t" l="l"/>
            <a:pathLst>
              <a:path h="2833326" w="3715837">
                <a:moveTo>
                  <a:pt x="0" y="0"/>
                </a:moveTo>
                <a:lnTo>
                  <a:pt x="3715838" y="0"/>
                </a:lnTo>
                <a:lnTo>
                  <a:pt x="3715838" y="2833326"/>
                </a:lnTo>
                <a:lnTo>
                  <a:pt x="0" y="2833326"/>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204110" y="5383466"/>
            <a:ext cx="1232810" cy="6518986"/>
          </a:xfrm>
          <a:custGeom>
            <a:avLst/>
            <a:gdLst/>
            <a:ahLst/>
            <a:cxnLst/>
            <a:rect r="r" b="b" t="t" l="l"/>
            <a:pathLst>
              <a:path h="6518986" w="1232810">
                <a:moveTo>
                  <a:pt x="1232810" y="0"/>
                </a:moveTo>
                <a:lnTo>
                  <a:pt x="0" y="0"/>
                </a:lnTo>
                <a:lnTo>
                  <a:pt x="0" y="6518985"/>
                </a:lnTo>
                <a:lnTo>
                  <a:pt x="1232810" y="6518985"/>
                </a:lnTo>
                <a:lnTo>
                  <a:pt x="1232810" y="0"/>
                </a:lnTo>
                <a:close/>
              </a:path>
            </a:pathLst>
          </a:custGeom>
          <a:blipFill>
            <a:blip r:embed="rId3">
              <a:extLst>
                <a:ext uri="{96DAC541-7B7A-43D3-8B79-37D633B846F1}">
                  <asvg:svgBlip xmlns:asvg="http://schemas.microsoft.com/office/drawing/2016/SVG/main" r:embed="rId4"/>
                </a:ext>
              </a:extLst>
            </a:blip>
            <a:stretch>
              <a:fillRect l="0" t="0" r="-291966" b="0"/>
            </a:stretch>
          </a:blipFill>
        </p:spPr>
      </p:sp>
      <p:sp>
        <p:nvSpPr>
          <p:cNvPr name="Freeform 4" id="4"/>
          <p:cNvSpPr/>
          <p:nvPr/>
        </p:nvSpPr>
        <p:spPr>
          <a:xfrm flipH="false" flipV="false" rot="-5400000">
            <a:off x="8080059" y="-2662180"/>
            <a:ext cx="6633335" cy="10324257"/>
          </a:xfrm>
          <a:custGeom>
            <a:avLst/>
            <a:gdLst/>
            <a:ahLst/>
            <a:cxnLst/>
            <a:rect r="r" b="b" t="t" l="l"/>
            <a:pathLst>
              <a:path h="10324257" w="6633335">
                <a:moveTo>
                  <a:pt x="0" y="0"/>
                </a:moveTo>
                <a:lnTo>
                  <a:pt x="6633335" y="0"/>
                </a:lnTo>
                <a:lnTo>
                  <a:pt x="6633335" y="10324257"/>
                </a:lnTo>
                <a:lnTo>
                  <a:pt x="0" y="103242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950442" y="-702370"/>
            <a:ext cx="1232810" cy="6518986"/>
          </a:xfrm>
          <a:custGeom>
            <a:avLst/>
            <a:gdLst/>
            <a:ahLst/>
            <a:cxnLst/>
            <a:rect r="r" b="b" t="t" l="l"/>
            <a:pathLst>
              <a:path h="6518986" w="1232810">
                <a:moveTo>
                  <a:pt x="0" y="0"/>
                </a:moveTo>
                <a:lnTo>
                  <a:pt x="1232810" y="0"/>
                </a:lnTo>
                <a:lnTo>
                  <a:pt x="1232810" y="6518986"/>
                </a:lnTo>
                <a:lnTo>
                  <a:pt x="0" y="6518986"/>
                </a:lnTo>
                <a:lnTo>
                  <a:pt x="0" y="0"/>
                </a:lnTo>
                <a:close/>
              </a:path>
            </a:pathLst>
          </a:custGeom>
          <a:blipFill>
            <a:blip r:embed="rId3">
              <a:extLst>
                <a:ext uri="{96DAC541-7B7A-43D3-8B79-37D633B846F1}">
                  <asvg:svgBlip xmlns:asvg="http://schemas.microsoft.com/office/drawing/2016/SVG/main" r:embed="rId4"/>
                </a:ext>
              </a:extLst>
            </a:blip>
            <a:stretch>
              <a:fillRect l="0" t="0" r="-291966" b="0"/>
            </a:stretch>
          </a:blipFill>
        </p:spPr>
      </p:sp>
      <p:sp>
        <p:nvSpPr>
          <p:cNvPr name="Freeform 6" id="6"/>
          <p:cNvSpPr/>
          <p:nvPr/>
        </p:nvSpPr>
        <p:spPr>
          <a:xfrm flipH="false" flipV="false" rot="0">
            <a:off x="-1841294" y="-4501344"/>
            <a:ext cx="7993164" cy="9644844"/>
          </a:xfrm>
          <a:custGeom>
            <a:avLst/>
            <a:gdLst/>
            <a:ahLst/>
            <a:cxnLst/>
            <a:rect r="r" b="b" t="t" l="l"/>
            <a:pathLst>
              <a:path h="9644844" w="7993164">
                <a:moveTo>
                  <a:pt x="0" y="0"/>
                </a:moveTo>
                <a:lnTo>
                  <a:pt x="7993164" y="0"/>
                </a:lnTo>
                <a:lnTo>
                  <a:pt x="7993164" y="9644844"/>
                </a:lnTo>
                <a:lnTo>
                  <a:pt x="0" y="96448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1830780">
            <a:off x="16860318" y="5991698"/>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947826">
            <a:off x="2997949" y="6144255"/>
            <a:ext cx="2742886" cy="2420597"/>
          </a:xfrm>
          <a:custGeom>
            <a:avLst/>
            <a:gdLst/>
            <a:ahLst/>
            <a:cxnLst/>
            <a:rect r="r" b="b" t="t" l="l"/>
            <a:pathLst>
              <a:path h="2420597" w="2742886">
                <a:moveTo>
                  <a:pt x="0" y="0"/>
                </a:moveTo>
                <a:lnTo>
                  <a:pt x="2742886" y="0"/>
                </a:lnTo>
                <a:lnTo>
                  <a:pt x="2742886" y="2420597"/>
                </a:lnTo>
                <a:lnTo>
                  <a:pt x="0" y="24205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878498" y="7354554"/>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6231509" y="4853987"/>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7864715" y="4306752"/>
            <a:ext cx="10356637" cy="5208959"/>
          </a:xfrm>
          <a:custGeom>
            <a:avLst/>
            <a:gdLst/>
            <a:ahLst/>
            <a:cxnLst/>
            <a:rect r="r" b="b" t="t" l="l"/>
            <a:pathLst>
              <a:path h="5208959" w="10356637">
                <a:moveTo>
                  <a:pt x="0" y="0"/>
                </a:moveTo>
                <a:lnTo>
                  <a:pt x="10356637" y="0"/>
                </a:lnTo>
                <a:lnTo>
                  <a:pt x="10356637" y="5208959"/>
                </a:lnTo>
                <a:lnTo>
                  <a:pt x="0" y="5208959"/>
                </a:lnTo>
                <a:lnTo>
                  <a:pt x="0" y="0"/>
                </a:lnTo>
                <a:close/>
              </a:path>
            </a:pathLst>
          </a:custGeom>
          <a:blipFill>
            <a:blip r:embed="rId17"/>
            <a:stretch>
              <a:fillRect l="0" t="0" r="0" b="0"/>
            </a:stretch>
          </a:blipFill>
        </p:spPr>
      </p:sp>
      <p:sp>
        <p:nvSpPr>
          <p:cNvPr name="Freeform 12" id="12"/>
          <p:cNvSpPr/>
          <p:nvPr/>
        </p:nvSpPr>
        <p:spPr>
          <a:xfrm flipH="false" flipV="false" rot="0">
            <a:off x="912169" y="4306752"/>
            <a:ext cx="6914446" cy="5097789"/>
          </a:xfrm>
          <a:custGeom>
            <a:avLst/>
            <a:gdLst/>
            <a:ahLst/>
            <a:cxnLst/>
            <a:rect r="r" b="b" t="t" l="l"/>
            <a:pathLst>
              <a:path h="5097789" w="6914446">
                <a:moveTo>
                  <a:pt x="0" y="0"/>
                </a:moveTo>
                <a:lnTo>
                  <a:pt x="6914446" y="0"/>
                </a:lnTo>
                <a:lnTo>
                  <a:pt x="6914446" y="5097789"/>
                </a:lnTo>
                <a:lnTo>
                  <a:pt x="0" y="5097789"/>
                </a:lnTo>
                <a:lnTo>
                  <a:pt x="0" y="0"/>
                </a:lnTo>
                <a:close/>
              </a:path>
            </a:pathLst>
          </a:custGeom>
          <a:blipFill>
            <a:blip r:embed="rId18"/>
            <a:stretch>
              <a:fillRect l="0" t="-7018" r="-351" b="-4828"/>
            </a:stretch>
          </a:blipFill>
        </p:spPr>
      </p:sp>
      <p:sp>
        <p:nvSpPr>
          <p:cNvPr name="TextBox 13" id="13"/>
          <p:cNvSpPr txBox="true"/>
          <p:nvPr/>
        </p:nvSpPr>
        <p:spPr>
          <a:xfrm rot="0">
            <a:off x="8168368" y="216303"/>
            <a:ext cx="8063141" cy="3669063"/>
          </a:xfrm>
          <a:prstGeom prst="rect">
            <a:avLst/>
          </a:prstGeom>
        </p:spPr>
        <p:txBody>
          <a:bodyPr anchor="t" rtlCol="false" tIns="0" lIns="0" bIns="0" rIns="0">
            <a:spAutoFit/>
          </a:bodyPr>
          <a:lstStyle/>
          <a:p>
            <a:pPr algn="just" marL="0" indent="0" lvl="0">
              <a:lnSpc>
                <a:spcPts val="7297"/>
              </a:lnSpc>
              <a:spcBef>
                <a:spcPct val="0"/>
              </a:spcBef>
            </a:pPr>
            <a:r>
              <a:rPr lang="en-US" sz="5212">
                <a:solidFill>
                  <a:srgbClr val="FF3600"/>
                </a:solidFill>
                <a:latin typeface="Jelly Cream"/>
                <a:ea typeface="Jelly Cream"/>
                <a:cs typeface="Jelly Cream"/>
                <a:sym typeface="Jelly Cream"/>
              </a:rPr>
              <a:t>Representan cómo están distribuidos los electrones en los diferentes niveles y subniveles de energía alrededor del núcleo atómico.</a:t>
            </a:r>
          </a:p>
        </p:txBody>
      </p:sp>
      <p:sp>
        <p:nvSpPr>
          <p:cNvPr name="TextBox 14" id="14"/>
          <p:cNvSpPr txBox="true"/>
          <p:nvPr/>
        </p:nvSpPr>
        <p:spPr>
          <a:xfrm rot="0">
            <a:off x="656838" y="792970"/>
            <a:ext cx="4986285" cy="1933570"/>
          </a:xfrm>
          <a:prstGeom prst="rect">
            <a:avLst/>
          </a:prstGeom>
        </p:spPr>
        <p:txBody>
          <a:bodyPr anchor="t" rtlCol="false" tIns="0" lIns="0" bIns="0" rIns="0">
            <a:spAutoFit/>
          </a:bodyPr>
          <a:lstStyle/>
          <a:p>
            <a:pPr algn="ctr">
              <a:lnSpc>
                <a:spcPts val="7409"/>
              </a:lnSpc>
            </a:pPr>
            <a:r>
              <a:rPr lang="en-US" sz="7799">
                <a:solidFill>
                  <a:srgbClr val="E3565D"/>
                </a:solidFill>
                <a:latin typeface="Farmer Market"/>
                <a:ea typeface="Farmer Market"/>
                <a:cs typeface="Farmer Market"/>
                <a:sym typeface="Farmer Market"/>
              </a:rPr>
              <a:t>Configuración</a:t>
            </a:r>
          </a:p>
          <a:p>
            <a:pPr algn="ctr">
              <a:lnSpc>
                <a:spcPts val="7409"/>
              </a:lnSpc>
            </a:pPr>
            <a:r>
              <a:rPr lang="en-US" sz="7799">
                <a:solidFill>
                  <a:srgbClr val="E3565D"/>
                </a:solidFill>
                <a:latin typeface="Farmer Market"/>
                <a:ea typeface="Farmer Market"/>
                <a:cs typeface="Farmer Market"/>
                <a:sym typeface="Farmer Market"/>
              </a:rPr>
              <a:t>Electronica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2948200"/>
            <a:ext cx="18288000" cy="5510000"/>
          </a:xfrm>
          <a:custGeom>
            <a:avLst/>
            <a:gdLst/>
            <a:ahLst/>
            <a:cxnLst/>
            <a:rect r="r" b="b" t="t" l="l"/>
            <a:pathLst>
              <a:path h="5510000" w="18288000">
                <a:moveTo>
                  <a:pt x="0" y="0"/>
                </a:moveTo>
                <a:lnTo>
                  <a:pt x="18288000" y="0"/>
                </a:lnTo>
                <a:lnTo>
                  <a:pt x="18288000" y="5510000"/>
                </a:lnTo>
                <a:lnTo>
                  <a:pt x="0" y="5510000"/>
                </a:lnTo>
                <a:lnTo>
                  <a:pt x="0" y="0"/>
                </a:lnTo>
                <a:close/>
              </a:path>
            </a:pathLst>
          </a:custGeom>
          <a:blipFill>
            <a:blip r:embed="rId2"/>
            <a:stretch>
              <a:fillRect l="0" t="-20315" r="0" b="0"/>
            </a:stretch>
          </a:blipFill>
        </p:spPr>
      </p:sp>
      <p:sp>
        <p:nvSpPr>
          <p:cNvPr name="Freeform 3" id="3"/>
          <p:cNvSpPr/>
          <p:nvPr/>
        </p:nvSpPr>
        <p:spPr>
          <a:xfrm flipH="false" flipV="false" rot="0">
            <a:off x="13935345" y="4244422"/>
            <a:ext cx="3950208" cy="4114800"/>
          </a:xfrm>
          <a:custGeom>
            <a:avLst/>
            <a:gdLst/>
            <a:ahLst/>
            <a:cxnLst/>
            <a:rect r="r" b="b" t="t" l="l"/>
            <a:pathLst>
              <a:path h="4114800" w="3950208">
                <a:moveTo>
                  <a:pt x="0" y="0"/>
                </a:moveTo>
                <a:lnTo>
                  <a:pt x="3950208" y="0"/>
                </a:lnTo>
                <a:lnTo>
                  <a:pt x="39502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144000" y="4244422"/>
            <a:ext cx="3770186" cy="4114800"/>
          </a:xfrm>
          <a:custGeom>
            <a:avLst/>
            <a:gdLst/>
            <a:ahLst/>
            <a:cxnLst/>
            <a:rect r="r" b="b" t="t" l="l"/>
            <a:pathLst>
              <a:path h="4114800" w="3770186">
                <a:moveTo>
                  <a:pt x="0" y="0"/>
                </a:moveTo>
                <a:lnTo>
                  <a:pt x="3770186" y="0"/>
                </a:lnTo>
                <a:lnTo>
                  <a:pt x="377018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0">
            <a:off x="17210629" y="-217676"/>
            <a:ext cx="1285228" cy="5723828"/>
          </a:xfrm>
          <a:custGeom>
            <a:avLst/>
            <a:gdLst/>
            <a:ahLst/>
            <a:cxnLst/>
            <a:rect r="r" b="b" t="t" l="l"/>
            <a:pathLst>
              <a:path h="5723828" w="1285228">
                <a:moveTo>
                  <a:pt x="0" y="0"/>
                </a:moveTo>
                <a:lnTo>
                  <a:pt x="1285228" y="0"/>
                </a:lnTo>
                <a:lnTo>
                  <a:pt x="1285228" y="5723828"/>
                </a:lnTo>
                <a:lnTo>
                  <a:pt x="0" y="5723828"/>
                </a:lnTo>
                <a:lnTo>
                  <a:pt x="0" y="0"/>
                </a:lnTo>
                <a:close/>
              </a:path>
            </a:pathLst>
          </a:custGeom>
          <a:blipFill>
            <a:blip r:embed="rId3">
              <a:extLst>
                <a:ext uri="{96DAC541-7B7A-43D3-8B79-37D633B846F1}">
                  <asvg:svgBlip xmlns:asvg="http://schemas.microsoft.com/office/drawing/2016/SVG/main" r:embed="rId4"/>
                </a:ext>
              </a:extLst>
            </a:blip>
            <a:stretch>
              <a:fillRect l="0" t="0" r="-228449" b="0"/>
            </a:stretch>
          </a:blipFill>
        </p:spPr>
      </p:sp>
      <p:sp>
        <p:nvSpPr>
          <p:cNvPr name="Freeform 4" id="4"/>
          <p:cNvSpPr/>
          <p:nvPr/>
        </p:nvSpPr>
        <p:spPr>
          <a:xfrm flipH="false" flipV="false" rot="-5400000">
            <a:off x="1366925" y="-3802580"/>
            <a:ext cx="5225535" cy="8499277"/>
          </a:xfrm>
          <a:custGeom>
            <a:avLst/>
            <a:gdLst/>
            <a:ahLst/>
            <a:cxnLst/>
            <a:rect r="r" b="b" t="t" l="l"/>
            <a:pathLst>
              <a:path h="8499277" w="5225535">
                <a:moveTo>
                  <a:pt x="0" y="0"/>
                </a:moveTo>
                <a:lnTo>
                  <a:pt x="5225536" y="0"/>
                </a:lnTo>
                <a:lnTo>
                  <a:pt x="5225536" y="8499278"/>
                </a:lnTo>
                <a:lnTo>
                  <a:pt x="0" y="8499278"/>
                </a:lnTo>
                <a:lnTo>
                  <a:pt x="0" y="0"/>
                </a:lnTo>
                <a:close/>
              </a:path>
            </a:pathLst>
          </a:custGeom>
          <a:blipFill>
            <a:blip r:embed="rId5">
              <a:extLst>
                <a:ext uri="{96DAC541-7B7A-43D3-8B79-37D633B846F1}">
                  <asvg:svgBlip xmlns:asvg="http://schemas.microsoft.com/office/drawing/2016/SVG/main" r:embed="rId6"/>
                </a:ext>
              </a:extLst>
            </a:blip>
            <a:stretch>
              <a:fillRect l="-34795" t="0" r="0" b="0"/>
            </a:stretch>
          </a:blipFill>
        </p:spPr>
      </p:sp>
      <p:sp>
        <p:nvSpPr>
          <p:cNvPr name="Freeform 5" id="5"/>
          <p:cNvSpPr/>
          <p:nvPr/>
        </p:nvSpPr>
        <p:spPr>
          <a:xfrm flipH="false" flipV="false" rot="5400000">
            <a:off x="12455642" y="7092636"/>
            <a:ext cx="1285228" cy="5723828"/>
          </a:xfrm>
          <a:custGeom>
            <a:avLst/>
            <a:gdLst/>
            <a:ahLst/>
            <a:cxnLst/>
            <a:rect r="r" b="b" t="t" l="l"/>
            <a:pathLst>
              <a:path h="5723828" w="1285228">
                <a:moveTo>
                  <a:pt x="0" y="0"/>
                </a:moveTo>
                <a:lnTo>
                  <a:pt x="1285227" y="0"/>
                </a:lnTo>
                <a:lnTo>
                  <a:pt x="1285227" y="5723829"/>
                </a:lnTo>
                <a:lnTo>
                  <a:pt x="0" y="5723829"/>
                </a:lnTo>
                <a:lnTo>
                  <a:pt x="0" y="0"/>
                </a:lnTo>
                <a:close/>
              </a:path>
            </a:pathLst>
          </a:custGeom>
          <a:blipFill>
            <a:blip r:embed="rId3">
              <a:extLst>
                <a:ext uri="{96DAC541-7B7A-43D3-8B79-37D633B846F1}">
                  <asvg:svgBlip xmlns:asvg="http://schemas.microsoft.com/office/drawing/2016/SVG/main" r:embed="rId4"/>
                </a:ext>
              </a:extLst>
            </a:blip>
            <a:stretch>
              <a:fillRect l="0" t="0" r="-228449" b="0"/>
            </a:stretch>
          </a:blipFill>
        </p:spPr>
      </p:sp>
      <p:grpSp>
        <p:nvGrpSpPr>
          <p:cNvPr name="Group 6" id="6"/>
          <p:cNvGrpSpPr/>
          <p:nvPr/>
        </p:nvGrpSpPr>
        <p:grpSpPr>
          <a:xfrm rot="-5400000">
            <a:off x="-231455" y="2414848"/>
            <a:ext cx="2796778" cy="3086100"/>
            <a:chOff x="0" y="0"/>
            <a:chExt cx="736600" cy="812800"/>
          </a:xfrm>
        </p:grpSpPr>
        <p:sp>
          <p:nvSpPr>
            <p:cNvPr name="Freeform 7" id="7"/>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A4D5D9"/>
            </a:solidFill>
            <a:ln w="38100" cap="sq">
              <a:solidFill>
                <a:srgbClr val="3D7C8B"/>
              </a:solidFill>
              <a:prstDash val="solid"/>
              <a:miter/>
            </a:ln>
          </p:spPr>
        </p:sp>
        <p:sp>
          <p:nvSpPr>
            <p:cNvPr name="TextBox 8" id="8"/>
            <p:cNvSpPr txBox="true"/>
            <p:nvPr/>
          </p:nvSpPr>
          <p:spPr>
            <a:xfrm>
              <a:off x="0" y="-47625"/>
              <a:ext cx="736600" cy="733425"/>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1830780">
            <a:off x="16388520" y="6631423"/>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947826">
            <a:off x="2691398" y="6217504"/>
            <a:ext cx="2742886" cy="2420597"/>
          </a:xfrm>
          <a:custGeom>
            <a:avLst/>
            <a:gdLst/>
            <a:ahLst/>
            <a:cxnLst/>
            <a:rect r="r" b="b" t="t" l="l"/>
            <a:pathLst>
              <a:path h="2420597" w="2742886">
                <a:moveTo>
                  <a:pt x="0" y="0"/>
                </a:moveTo>
                <a:lnTo>
                  <a:pt x="2742886" y="0"/>
                </a:lnTo>
                <a:lnTo>
                  <a:pt x="2742886" y="2420597"/>
                </a:lnTo>
                <a:lnTo>
                  <a:pt x="0" y="24205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3393807" y="8194167"/>
            <a:ext cx="2541961" cy="2740659"/>
          </a:xfrm>
          <a:custGeom>
            <a:avLst/>
            <a:gdLst/>
            <a:ahLst/>
            <a:cxnLst/>
            <a:rect r="r" b="b" t="t" l="l"/>
            <a:pathLst>
              <a:path h="2740659" w="2541961">
                <a:moveTo>
                  <a:pt x="0" y="0"/>
                </a:moveTo>
                <a:lnTo>
                  <a:pt x="2541961" y="0"/>
                </a:lnTo>
                <a:lnTo>
                  <a:pt x="2541961" y="2740658"/>
                </a:lnTo>
                <a:lnTo>
                  <a:pt x="0" y="274065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15592581" y="5356287"/>
            <a:ext cx="1502468" cy="1619912"/>
          </a:xfrm>
          <a:custGeom>
            <a:avLst/>
            <a:gdLst/>
            <a:ahLst/>
            <a:cxnLst/>
            <a:rect r="r" b="b" t="t" l="l"/>
            <a:pathLst>
              <a:path h="1619912" w="1502468">
                <a:moveTo>
                  <a:pt x="0" y="0"/>
                </a:moveTo>
                <a:lnTo>
                  <a:pt x="1502468" y="0"/>
                </a:lnTo>
                <a:lnTo>
                  <a:pt x="1502468" y="1619912"/>
                </a:lnTo>
                <a:lnTo>
                  <a:pt x="0" y="161991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10086188" y="1393758"/>
            <a:ext cx="5237172" cy="8151240"/>
          </a:xfrm>
          <a:custGeom>
            <a:avLst/>
            <a:gdLst/>
            <a:ahLst/>
            <a:cxnLst/>
            <a:rect r="r" b="b" t="t" l="l"/>
            <a:pathLst>
              <a:path h="8151240" w="5237172">
                <a:moveTo>
                  <a:pt x="0" y="0"/>
                </a:moveTo>
                <a:lnTo>
                  <a:pt x="5237172" y="0"/>
                </a:lnTo>
                <a:lnTo>
                  <a:pt x="5237172" y="8151240"/>
                </a:lnTo>
                <a:lnTo>
                  <a:pt x="0" y="81512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1830780">
            <a:off x="9297524" y="-125648"/>
            <a:ext cx="1413059" cy="1247024"/>
          </a:xfrm>
          <a:custGeom>
            <a:avLst/>
            <a:gdLst/>
            <a:ahLst/>
            <a:cxnLst/>
            <a:rect r="r" b="b" t="t" l="l"/>
            <a:pathLst>
              <a:path h="1247024" w="1413059">
                <a:moveTo>
                  <a:pt x="0" y="0"/>
                </a:moveTo>
                <a:lnTo>
                  <a:pt x="1413059" y="0"/>
                </a:lnTo>
                <a:lnTo>
                  <a:pt x="1413059" y="1247025"/>
                </a:lnTo>
                <a:lnTo>
                  <a:pt x="0" y="12470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0312461" y="2851852"/>
            <a:ext cx="492259" cy="530738"/>
          </a:xfrm>
          <a:custGeom>
            <a:avLst/>
            <a:gdLst/>
            <a:ahLst/>
            <a:cxnLst/>
            <a:rect r="r" b="b" t="t" l="l"/>
            <a:pathLst>
              <a:path h="530738" w="492259">
                <a:moveTo>
                  <a:pt x="0" y="0"/>
                </a:moveTo>
                <a:lnTo>
                  <a:pt x="492260" y="0"/>
                </a:lnTo>
                <a:lnTo>
                  <a:pt x="492260" y="530738"/>
                </a:lnTo>
                <a:lnTo>
                  <a:pt x="0" y="5307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1830780">
            <a:off x="5510648" y="8029484"/>
            <a:ext cx="1188006" cy="1048415"/>
          </a:xfrm>
          <a:custGeom>
            <a:avLst/>
            <a:gdLst/>
            <a:ahLst/>
            <a:cxnLst/>
            <a:rect r="r" b="b" t="t" l="l"/>
            <a:pathLst>
              <a:path h="1048415" w="1188006">
                <a:moveTo>
                  <a:pt x="0" y="0"/>
                </a:moveTo>
                <a:lnTo>
                  <a:pt x="1188005" y="0"/>
                </a:lnTo>
                <a:lnTo>
                  <a:pt x="1188005" y="1048415"/>
                </a:lnTo>
                <a:lnTo>
                  <a:pt x="0" y="104841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7" id="17"/>
          <p:cNvSpPr/>
          <p:nvPr/>
        </p:nvSpPr>
        <p:spPr>
          <a:xfrm flipH="false" flipV="false" rot="0">
            <a:off x="10312461" y="3695046"/>
            <a:ext cx="492259" cy="530738"/>
          </a:xfrm>
          <a:custGeom>
            <a:avLst/>
            <a:gdLst/>
            <a:ahLst/>
            <a:cxnLst/>
            <a:rect r="r" b="b" t="t" l="l"/>
            <a:pathLst>
              <a:path h="530738" w="492259">
                <a:moveTo>
                  <a:pt x="0" y="0"/>
                </a:moveTo>
                <a:lnTo>
                  <a:pt x="492260" y="0"/>
                </a:lnTo>
                <a:lnTo>
                  <a:pt x="492260" y="530738"/>
                </a:lnTo>
                <a:lnTo>
                  <a:pt x="0" y="5307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0">
            <a:off x="10312461" y="4365607"/>
            <a:ext cx="492259" cy="530738"/>
          </a:xfrm>
          <a:custGeom>
            <a:avLst/>
            <a:gdLst/>
            <a:ahLst/>
            <a:cxnLst/>
            <a:rect r="r" b="b" t="t" l="l"/>
            <a:pathLst>
              <a:path h="530738" w="492259">
                <a:moveTo>
                  <a:pt x="0" y="0"/>
                </a:moveTo>
                <a:lnTo>
                  <a:pt x="492260" y="0"/>
                </a:lnTo>
                <a:lnTo>
                  <a:pt x="492260" y="530738"/>
                </a:lnTo>
                <a:lnTo>
                  <a:pt x="0" y="5307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9" id="19"/>
          <p:cNvSpPr/>
          <p:nvPr/>
        </p:nvSpPr>
        <p:spPr>
          <a:xfrm flipH="false" flipV="false" rot="0">
            <a:off x="10312461" y="5131984"/>
            <a:ext cx="492259" cy="530738"/>
          </a:xfrm>
          <a:custGeom>
            <a:avLst/>
            <a:gdLst/>
            <a:ahLst/>
            <a:cxnLst/>
            <a:rect r="r" b="b" t="t" l="l"/>
            <a:pathLst>
              <a:path h="530738" w="492259">
                <a:moveTo>
                  <a:pt x="0" y="0"/>
                </a:moveTo>
                <a:lnTo>
                  <a:pt x="492260" y="0"/>
                </a:lnTo>
                <a:lnTo>
                  <a:pt x="492260" y="530738"/>
                </a:lnTo>
                <a:lnTo>
                  <a:pt x="0" y="5307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0" id="20"/>
          <p:cNvSpPr txBox="true"/>
          <p:nvPr/>
        </p:nvSpPr>
        <p:spPr>
          <a:xfrm rot="0">
            <a:off x="1166934" y="929448"/>
            <a:ext cx="5625518" cy="1335405"/>
          </a:xfrm>
          <a:prstGeom prst="rect">
            <a:avLst/>
          </a:prstGeom>
        </p:spPr>
        <p:txBody>
          <a:bodyPr anchor="t" rtlCol="false" tIns="0" lIns="0" bIns="0" rIns="0">
            <a:spAutoFit/>
          </a:bodyPr>
          <a:lstStyle/>
          <a:p>
            <a:pPr algn="ctr">
              <a:lnSpc>
                <a:spcPts val="10919"/>
              </a:lnSpc>
            </a:pPr>
            <a:r>
              <a:rPr lang="en-US" sz="7800">
                <a:solidFill>
                  <a:srgbClr val="E3565D"/>
                </a:solidFill>
                <a:latin typeface="Farmer Market"/>
                <a:ea typeface="Farmer Market"/>
                <a:cs typeface="Farmer Market"/>
                <a:sym typeface="Farmer Market"/>
              </a:rPr>
              <a:t>Contenido</a:t>
            </a:r>
          </a:p>
        </p:txBody>
      </p:sp>
      <p:sp>
        <p:nvSpPr>
          <p:cNvPr name="TextBox 21" id="21"/>
          <p:cNvSpPr txBox="true"/>
          <p:nvPr/>
        </p:nvSpPr>
        <p:spPr>
          <a:xfrm rot="0">
            <a:off x="10804721" y="2870902"/>
            <a:ext cx="4518639" cy="5803900"/>
          </a:xfrm>
          <a:prstGeom prst="rect">
            <a:avLst/>
          </a:prstGeom>
        </p:spPr>
        <p:txBody>
          <a:bodyPr anchor="t" rtlCol="false" tIns="0" lIns="0" bIns="0" rIns="0">
            <a:spAutoFit/>
          </a:bodyPr>
          <a:lstStyle/>
          <a:p>
            <a:pPr algn="l">
              <a:lnSpc>
                <a:spcPts val="5749"/>
              </a:lnSpc>
            </a:pPr>
            <a:r>
              <a:rPr lang="en-US" sz="4999">
                <a:solidFill>
                  <a:srgbClr val="3D7C8B"/>
                </a:solidFill>
                <a:latin typeface="Jelly Cream"/>
                <a:ea typeface="Jelly Cream"/>
                <a:cs typeface="Jelly Cream"/>
                <a:sym typeface="Jelly Cream"/>
              </a:rPr>
              <a:t> Estructura atómica</a:t>
            </a:r>
          </a:p>
          <a:p>
            <a:pPr algn="l">
              <a:lnSpc>
                <a:spcPts val="5749"/>
              </a:lnSpc>
            </a:pPr>
            <a:r>
              <a:rPr lang="en-US" sz="4999">
                <a:solidFill>
                  <a:srgbClr val="3D7C8B"/>
                </a:solidFill>
                <a:latin typeface="Jelly Cream"/>
                <a:ea typeface="Jelly Cream"/>
                <a:cs typeface="Jelly Cream"/>
                <a:sym typeface="Jelly Cream"/>
              </a:rPr>
              <a:t>Modelo atómico </a:t>
            </a:r>
          </a:p>
          <a:p>
            <a:pPr algn="l">
              <a:lnSpc>
                <a:spcPts val="5749"/>
              </a:lnSpc>
            </a:pPr>
            <a:r>
              <a:rPr lang="en-US" sz="4999">
                <a:solidFill>
                  <a:srgbClr val="3D7C8B"/>
                </a:solidFill>
                <a:latin typeface="Jelly Cream"/>
                <a:ea typeface="Jelly Cream"/>
                <a:cs typeface="Jelly Cream"/>
                <a:sym typeface="Jelly Cream"/>
              </a:rPr>
              <a:t>Enlace químico</a:t>
            </a:r>
          </a:p>
          <a:p>
            <a:pPr algn="l">
              <a:lnSpc>
                <a:spcPts val="5749"/>
              </a:lnSpc>
            </a:pPr>
            <a:r>
              <a:rPr lang="en-US" sz="4999">
                <a:solidFill>
                  <a:srgbClr val="3D7C8B"/>
                </a:solidFill>
                <a:latin typeface="Jelly Cream"/>
                <a:ea typeface="Jelly Cream"/>
                <a:cs typeface="Jelly Cream"/>
                <a:sym typeface="Jelly Cream"/>
              </a:rPr>
              <a:t>Estequiometría de reacción</a:t>
            </a:r>
          </a:p>
          <a:p>
            <a:pPr algn="l">
              <a:lnSpc>
                <a:spcPts val="5749"/>
              </a:lnSpc>
            </a:pPr>
          </a:p>
          <a:p>
            <a:pPr algn="l">
              <a:lnSpc>
                <a:spcPts val="5749"/>
              </a:lnSpc>
            </a:pPr>
          </a:p>
          <a:p>
            <a:pPr algn="l">
              <a:lnSpc>
                <a:spcPts val="5749"/>
              </a:lnSpc>
            </a:pPr>
          </a:p>
        </p:txBody>
      </p:sp>
      <p:sp>
        <p:nvSpPr>
          <p:cNvPr name="Freeform 22" id="22"/>
          <p:cNvSpPr/>
          <p:nvPr/>
        </p:nvSpPr>
        <p:spPr>
          <a:xfrm flipH="false" flipV="false" rot="272950">
            <a:off x="7648472" y="420919"/>
            <a:ext cx="2082724" cy="2245525"/>
          </a:xfrm>
          <a:custGeom>
            <a:avLst/>
            <a:gdLst/>
            <a:ahLst/>
            <a:cxnLst/>
            <a:rect r="r" b="b" t="t" l="l"/>
            <a:pathLst>
              <a:path h="2245525" w="2082724">
                <a:moveTo>
                  <a:pt x="0" y="0"/>
                </a:moveTo>
                <a:lnTo>
                  <a:pt x="2082724" y="0"/>
                </a:lnTo>
                <a:lnTo>
                  <a:pt x="2082724" y="2245524"/>
                </a:lnTo>
                <a:lnTo>
                  <a:pt x="0" y="224552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0" y="1421802"/>
            <a:ext cx="18288000" cy="6936828"/>
          </a:xfrm>
          <a:custGeom>
            <a:avLst/>
            <a:gdLst/>
            <a:ahLst/>
            <a:cxnLst/>
            <a:rect r="r" b="b" t="t" l="l"/>
            <a:pathLst>
              <a:path h="6936828" w="18288000">
                <a:moveTo>
                  <a:pt x="0" y="0"/>
                </a:moveTo>
                <a:lnTo>
                  <a:pt x="18288000" y="0"/>
                </a:lnTo>
                <a:lnTo>
                  <a:pt x="18288000" y="6936827"/>
                </a:lnTo>
                <a:lnTo>
                  <a:pt x="0" y="6936827"/>
                </a:lnTo>
                <a:lnTo>
                  <a:pt x="0" y="0"/>
                </a:lnTo>
                <a:close/>
              </a:path>
            </a:pathLst>
          </a:custGeom>
          <a:blipFill>
            <a:blip r:embed="rId2"/>
            <a:stretch>
              <a:fillRect l="0" t="0" r="0" b="0"/>
            </a:stretch>
          </a:blipFill>
        </p:spPr>
      </p:sp>
      <p:sp>
        <p:nvSpPr>
          <p:cNvPr name="Freeform 3" id="3"/>
          <p:cNvSpPr/>
          <p:nvPr/>
        </p:nvSpPr>
        <p:spPr>
          <a:xfrm flipH="false" flipV="false" rot="0">
            <a:off x="13593890" y="3086100"/>
            <a:ext cx="3770186" cy="4114800"/>
          </a:xfrm>
          <a:custGeom>
            <a:avLst/>
            <a:gdLst/>
            <a:ahLst/>
            <a:cxnLst/>
            <a:rect r="r" b="b" t="t" l="l"/>
            <a:pathLst>
              <a:path h="4114800" w="3770186">
                <a:moveTo>
                  <a:pt x="0" y="0"/>
                </a:moveTo>
                <a:lnTo>
                  <a:pt x="3770185" y="0"/>
                </a:lnTo>
                <a:lnTo>
                  <a:pt x="377018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816974" y="3086100"/>
            <a:ext cx="3893630" cy="4114800"/>
          </a:xfrm>
          <a:custGeom>
            <a:avLst/>
            <a:gdLst/>
            <a:ahLst/>
            <a:cxnLst/>
            <a:rect r="r" b="b" t="t" l="l"/>
            <a:pathLst>
              <a:path h="4114800" w="3893630">
                <a:moveTo>
                  <a:pt x="0" y="0"/>
                </a:moveTo>
                <a:lnTo>
                  <a:pt x="3893630" y="0"/>
                </a:lnTo>
                <a:lnTo>
                  <a:pt x="38936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0">
            <a:off x="-204110" y="5383466"/>
            <a:ext cx="1232810" cy="6518986"/>
          </a:xfrm>
          <a:custGeom>
            <a:avLst/>
            <a:gdLst/>
            <a:ahLst/>
            <a:cxnLst/>
            <a:rect r="r" b="b" t="t" l="l"/>
            <a:pathLst>
              <a:path h="6518986" w="1232810">
                <a:moveTo>
                  <a:pt x="1232810" y="0"/>
                </a:moveTo>
                <a:lnTo>
                  <a:pt x="0" y="0"/>
                </a:lnTo>
                <a:lnTo>
                  <a:pt x="0" y="6518985"/>
                </a:lnTo>
                <a:lnTo>
                  <a:pt x="1232810" y="6518985"/>
                </a:lnTo>
                <a:lnTo>
                  <a:pt x="1232810" y="0"/>
                </a:lnTo>
                <a:close/>
              </a:path>
            </a:pathLst>
          </a:custGeom>
          <a:blipFill>
            <a:blip r:embed="rId3">
              <a:extLst>
                <a:ext uri="{96DAC541-7B7A-43D3-8B79-37D633B846F1}">
                  <asvg:svgBlip xmlns:asvg="http://schemas.microsoft.com/office/drawing/2016/SVG/main" r:embed="rId4"/>
                </a:ext>
              </a:extLst>
            </a:blip>
            <a:stretch>
              <a:fillRect l="0" t="0" r="-291966" b="0"/>
            </a:stretch>
          </a:blipFill>
        </p:spPr>
      </p:sp>
      <p:sp>
        <p:nvSpPr>
          <p:cNvPr name="Freeform 4" id="4"/>
          <p:cNvSpPr/>
          <p:nvPr/>
        </p:nvSpPr>
        <p:spPr>
          <a:xfrm flipH="false" flipV="false" rot="-5400000">
            <a:off x="2485089" y="1393068"/>
            <a:ext cx="7450464" cy="11596053"/>
          </a:xfrm>
          <a:custGeom>
            <a:avLst/>
            <a:gdLst/>
            <a:ahLst/>
            <a:cxnLst/>
            <a:rect r="r" b="b" t="t" l="l"/>
            <a:pathLst>
              <a:path h="11596053" w="7450464">
                <a:moveTo>
                  <a:pt x="0" y="0"/>
                </a:moveTo>
                <a:lnTo>
                  <a:pt x="7450464" y="0"/>
                </a:lnTo>
                <a:lnTo>
                  <a:pt x="7450464" y="11596053"/>
                </a:lnTo>
                <a:lnTo>
                  <a:pt x="0" y="115960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7259300" y="-1135520"/>
            <a:ext cx="1232810" cy="6518986"/>
          </a:xfrm>
          <a:custGeom>
            <a:avLst/>
            <a:gdLst/>
            <a:ahLst/>
            <a:cxnLst/>
            <a:rect r="r" b="b" t="t" l="l"/>
            <a:pathLst>
              <a:path h="6518986" w="1232810">
                <a:moveTo>
                  <a:pt x="0" y="0"/>
                </a:moveTo>
                <a:lnTo>
                  <a:pt x="1232810" y="0"/>
                </a:lnTo>
                <a:lnTo>
                  <a:pt x="1232810" y="6518986"/>
                </a:lnTo>
                <a:lnTo>
                  <a:pt x="0" y="6518986"/>
                </a:lnTo>
                <a:lnTo>
                  <a:pt x="0" y="0"/>
                </a:lnTo>
                <a:close/>
              </a:path>
            </a:pathLst>
          </a:custGeom>
          <a:blipFill>
            <a:blip r:embed="rId3">
              <a:extLst>
                <a:ext uri="{96DAC541-7B7A-43D3-8B79-37D633B846F1}">
                  <asvg:svgBlip xmlns:asvg="http://schemas.microsoft.com/office/drawing/2016/SVG/main" r:embed="rId4"/>
                </a:ext>
              </a:extLst>
            </a:blip>
            <a:stretch>
              <a:fillRect l="0" t="0" r="-291966" b="0"/>
            </a:stretch>
          </a:blipFill>
        </p:spPr>
      </p:sp>
      <p:grpSp>
        <p:nvGrpSpPr>
          <p:cNvPr name="Group 6" id="6"/>
          <p:cNvGrpSpPr/>
          <p:nvPr/>
        </p:nvGrpSpPr>
        <p:grpSpPr>
          <a:xfrm rot="-10800000">
            <a:off x="15695332" y="8360114"/>
            <a:ext cx="2796778" cy="3086100"/>
            <a:chOff x="0" y="0"/>
            <a:chExt cx="736600" cy="812800"/>
          </a:xfrm>
        </p:grpSpPr>
        <p:sp>
          <p:nvSpPr>
            <p:cNvPr name="Freeform 7" id="7"/>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A4D5D9"/>
            </a:solidFill>
            <a:ln w="38100" cap="sq">
              <a:solidFill>
                <a:srgbClr val="3D7C8B"/>
              </a:solidFill>
              <a:prstDash val="solid"/>
              <a:miter/>
            </a:ln>
          </p:spPr>
        </p:sp>
        <p:sp>
          <p:nvSpPr>
            <p:cNvPr name="TextBox 8" id="8"/>
            <p:cNvSpPr txBox="true"/>
            <p:nvPr/>
          </p:nvSpPr>
          <p:spPr>
            <a:xfrm>
              <a:off x="0" y="-47625"/>
              <a:ext cx="736600" cy="73342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1028700" y="6005179"/>
            <a:ext cx="10455014" cy="3561080"/>
          </a:xfrm>
          <a:prstGeom prst="rect">
            <a:avLst/>
          </a:prstGeom>
        </p:spPr>
        <p:txBody>
          <a:bodyPr anchor="t" rtlCol="false" tIns="0" lIns="0" bIns="0" rIns="0">
            <a:spAutoFit/>
          </a:bodyPr>
          <a:lstStyle/>
          <a:p>
            <a:pPr algn="ctr" marL="0" indent="0" lvl="0">
              <a:lnSpc>
                <a:spcPts val="9420"/>
              </a:lnSpc>
              <a:spcBef>
                <a:spcPct val="0"/>
              </a:spcBef>
            </a:pPr>
            <a:r>
              <a:rPr lang="en-US" sz="6728">
                <a:solidFill>
                  <a:srgbClr val="FF3600"/>
                </a:solidFill>
                <a:latin typeface="Jelly Cream"/>
                <a:ea typeface="Jelly Cream"/>
                <a:cs typeface="Jelly Cream"/>
                <a:sym typeface="Jelly Cream"/>
              </a:rPr>
              <a:t>Estudia las relaciones cuantitativas entre reactivos y productos en las reacciones químicas</a:t>
            </a:r>
          </a:p>
        </p:txBody>
      </p:sp>
      <p:sp>
        <p:nvSpPr>
          <p:cNvPr name="Freeform 10" id="10"/>
          <p:cNvSpPr/>
          <p:nvPr/>
        </p:nvSpPr>
        <p:spPr>
          <a:xfrm flipH="false" flipV="false" rot="0">
            <a:off x="-1974773" y="-4732934"/>
            <a:ext cx="8185095" cy="9876434"/>
          </a:xfrm>
          <a:custGeom>
            <a:avLst/>
            <a:gdLst/>
            <a:ahLst/>
            <a:cxnLst/>
            <a:rect r="r" b="b" t="t" l="l"/>
            <a:pathLst>
              <a:path h="9876434" w="8185095">
                <a:moveTo>
                  <a:pt x="0" y="0"/>
                </a:moveTo>
                <a:lnTo>
                  <a:pt x="8185094" y="0"/>
                </a:lnTo>
                <a:lnTo>
                  <a:pt x="8185094" y="9876434"/>
                </a:lnTo>
                <a:lnTo>
                  <a:pt x="0" y="98764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1830780">
            <a:off x="16860318" y="5991698"/>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6678196" y="205283"/>
            <a:ext cx="10113229" cy="5824207"/>
          </a:xfrm>
          <a:custGeom>
            <a:avLst/>
            <a:gdLst/>
            <a:ahLst/>
            <a:cxnLst/>
            <a:rect r="r" b="b" t="t" l="l"/>
            <a:pathLst>
              <a:path h="5824207" w="10113229">
                <a:moveTo>
                  <a:pt x="0" y="0"/>
                </a:moveTo>
                <a:lnTo>
                  <a:pt x="10113229" y="0"/>
                </a:lnTo>
                <a:lnTo>
                  <a:pt x="10113229" y="5824207"/>
                </a:lnTo>
                <a:lnTo>
                  <a:pt x="0" y="5824207"/>
                </a:lnTo>
                <a:lnTo>
                  <a:pt x="0" y="0"/>
                </a:lnTo>
                <a:close/>
              </a:path>
            </a:pathLst>
          </a:custGeom>
          <a:blipFill>
            <a:blip r:embed="rId11"/>
            <a:stretch>
              <a:fillRect l="0" t="0" r="0" b="0"/>
            </a:stretch>
          </a:blipFill>
        </p:spPr>
      </p:sp>
      <p:sp>
        <p:nvSpPr>
          <p:cNvPr name="TextBox 13" id="13"/>
          <p:cNvSpPr txBox="true"/>
          <p:nvPr/>
        </p:nvSpPr>
        <p:spPr>
          <a:xfrm rot="0">
            <a:off x="412295" y="2090453"/>
            <a:ext cx="5361682" cy="1000120"/>
          </a:xfrm>
          <a:prstGeom prst="rect">
            <a:avLst/>
          </a:prstGeom>
        </p:spPr>
        <p:txBody>
          <a:bodyPr anchor="t" rtlCol="false" tIns="0" lIns="0" bIns="0" rIns="0">
            <a:spAutoFit/>
          </a:bodyPr>
          <a:lstStyle/>
          <a:p>
            <a:pPr algn="ctr">
              <a:lnSpc>
                <a:spcPts val="7409"/>
              </a:lnSpc>
            </a:pPr>
            <a:r>
              <a:rPr lang="en-US" sz="7799">
                <a:solidFill>
                  <a:srgbClr val="E3565D"/>
                </a:solidFill>
                <a:latin typeface="Farmer Market"/>
                <a:ea typeface="Farmer Market"/>
                <a:cs typeface="Farmer Market"/>
                <a:sym typeface="Farmer Market"/>
              </a:rPr>
              <a:t>Estequiometría</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6577729" y="-1341321"/>
            <a:ext cx="2796778" cy="3086100"/>
            <a:chOff x="0" y="0"/>
            <a:chExt cx="736600" cy="812800"/>
          </a:xfrm>
        </p:grpSpPr>
        <p:sp>
          <p:nvSpPr>
            <p:cNvPr name="Freeform 4" id="4"/>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A4D5D9"/>
            </a:solidFill>
            <a:ln w="38100" cap="sq">
              <a:solidFill>
                <a:srgbClr val="3D7C8B"/>
              </a:solidFill>
              <a:prstDash val="solid"/>
              <a:miter/>
            </a:ln>
          </p:spPr>
        </p:sp>
        <p:sp>
          <p:nvSpPr>
            <p:cNvPr name="TextBox 5" id="5"/>
            <p:cNvSpPr txBox="true"/>
            <p:nvPr/>
          </p:nvSpPr>
          <p:spPr>
            <a:xfrm>
              <a:off x="0" y="-47625"/>
              <a:ext cx="736600" cy="733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7445966" y="-217676"/>
            <a:ext cx="1049890" cy="4675742"/>
          </a:xfrm>
          <a:custGeom>
            <a:avLst/>
            <a:gdLst/>
            <a:ahLst/>
            <a:cxnLst/>
            <a:rect r="r" b="b" t="t" l="l"/>
            <a:pathLst>
              <a:path h="4675742" w="1049890">
                <a:moveTo>
                  <a:pt x="0" y="0"/>
                </a:moveTo>
                <a:lnTo>
                  <a:pt x="1049891" y="0"/>
                </a:lnTo>
                <a:lnTo>
                  <a:pt x="1049891" y="4675741"/>
                </a:lnTo>
                <a:lnTo>
                  <a:pt x="0" y="4675741"/>
                </a:lnTo>
                <a:lnTo>
                  <a:pt x="0" y="0"/>
                </a:lnTo>
                <a:close/>
              </a:path>
            </a:pathLst>
          </a:custGeom>
          <a:blipFill>
            <a:blip r:embed="rId3">
              <a:extLst>
                <a:ext uri="{96DAC541-7B7A-43D3-8B79-37D633B846F1}">
                  <asvg:svgBlip xmlns:asvg="http://schemas.microsoft.com/office/drawing/2016/SVG/main" r:embed="rId4"/>
                </a:ext>
              </a:extLst>
            </a:blip>
            <a:stretch>
              <a:fillRect l="0" t="0" r="-228449" b="0"/>
            </a:stretch>
          </a:blipFill>
        </p:spPr>
      </p:sp>
      <p:sp>
        <p:nvSpPr>
          <p:cNvPr name="Freeform 7" id="7"/>
          <p:cNvSpPr/>
          <p:nvPr/>
        </p:nvSpPr>
        <p:spPr>
          <a:xfrm flipH="false" flipV="false" rot="5400000">
            <a:off x="7178507" y="7857666"/>
            <a:ext cx="1036824" cy="4617550"/>
          </a:xfrm>
          <a:custGeom>
            <a:avLst/>
            <a:gdLst/>
            <a:ahLst/>
            <a:cxnLst/>
            <a:rect r="r" b="b" t="t" l="l"/>
            <a:pathLst>
              <a:path h="4617550" w="1036824">
                <a:moveTo>
                  <a:pt x="0" y="0"/>
                </a:moveTo>
                <a:lnTo>
                  <a:pt x="1036824" y="0"/>
                </a:lnTo>
                <a:lnTo>
                  <a:pt x="1036824" y="4617550"/>
                </a:lnTo>
                <a:lnTo>
                  <a:pt x="0" y="4617550"/>
                </a:lnTo>
                <a:lnTo>
                  <a:pt x="0" y="0"/>
                </a:lnTo>
                <a:close/>
              </a:path>
            </a:pathLst>
          </a:custGeom>
          <a:blipFill>
            <a:blip r:embed="rId3">
              <a:extLst>
                <a:ext uri="{96DAC541-7B7A-43D3-8B79-37D633B846F1}">
                  <asvg:svgBlip xmlns:asvg="http://schemas.microsoft.com/office/drawing/2016/SVG/main" r:embed="rId4"/>
                </a:ext>
              </a:extLst>
            </a:blip>
            <a:stretch>
              <a:fillRect l="0" t="0" r="-228449" b="0"/>
            </a:stretch>
          </a:blipFill>
        </p:spPr>
      </p:sp>
      <p:sp>
        <p:nvSpPr>
          <p:cNvPr name="Freeform 8" id="8"/>
          <p:cNvSpPr/>
          <p:nvPr/>
        </p:nvSpPr>
        <p:spPr>
          <a:xfrm flipH="false" flipV="false" rot="0">
            <a:off x="7310361" y="401232"/>
            <a:ext cx="1290215" cy="358035"/>
          </a:xfrm>
          <a:custGeom>
            <a:avLst/>
            <a:gdLst/>
            <a:ahLst/>
            <a:cxnLst/>
            <a:rect r="r" b="b" t="t" l="l"/>
            <a:pathLst>
              <a:path h="358035" w="1290215">
                <a:moveTo>
                  <a:pt x="0" y="0"/>
                </a:moveTo>
                <a:lnTo>
                  <a:pt x="1290215" y="0"/>
                </a:lnTo>
                <a:lnTo>
                  <a:pt x="1290215" y="358035"/>
                </a:lnTo>
                <a:lnTo>
                  <a:pt x="0" y="3580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6937305" y="1153275"/>
            <a:ext cx="1663272" cy="453242"/>
          </a:xfrm>
          <a:custGeom>
            <a:avLst/>
            <a:gdLst/>
            <a:ahLst/>
            <a:cxnLst/>
            <a:rect r="r" b="b" t="t" l="l"/>
            <a:pathLst>
              <a:path h="453242" w="1663272">
                <a:moveTo>
                  <a:pt x="0" y="0"/>
                </a:moveTo>
                <a:lnTo>
                  <a:pt x="1663271" y="0"/>
                </a:lnTo>
                <a:lnTo>
                  <a:pt x="1663271" y="453241"/>
                </a:lnTo>
                <a:lnTo>
                  <a:pt x="0" y="4532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6382702" y="2120195"/>
            <a:ext cx="1386239" cy="443596"/>
          </a:xfrm>
          <a:custGeom>
            <a:avLst/>
            <a:gdLst/>
            <a:ahLst/>
            <a:cxnLst/>
            <a:rect r="r" b="b" t="t" l="l"/>
            <a:pathLst>
              <a:path h="443596" w="1386239">
                <a:moveTo>
                  <a:pt x="0" y="0"/>
                </a:moveTo>
                <a:lnTo>
                  <a:pt x="1386238" y="0"/>
                </a:lnTo>
                <a:lnTo>
                  <a:pt x="1386238" y="443596"/>
                </a:lnTo>
                <a:lnTo>
                  <a:pt x="0" y="44359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61175" y="0"/>
            <a:ext cx="18434682" cy="9885598"/>
          </a:xfrm>
          <a:custGeom>
            <a:avLst/>
            <a:gdLst/>
            <a:ahLst/>
            <a:cxnLst/>
            <a:rect r="r" b="b" t="t" l="l"/>
            <a:pathLst>
              <a:path h="9885598" w="18434682">
                <a:moveTo>
                  <a:pt x="0" y="0"/>
                </a:moveTo>
                <a:lnTo>
                  <a:pt x="18434682" y="0"/>
                </a:lnTo>
                <a:lnTo>
                  <a:pt x="18434682" y="9885598"/>
                </a:lnTo>
                <a:lnTo>
                  <a:pt x="0" y="9885598"/>
                </a:lnTo>
                <a:lnTo>
                  <a:pt x="0" y="0"/>
                </a:lnTo>
                <a:close/>
              </a:path>
            </a:pathLst>
          </a:custGeom>
          <a:blipFill>
            <a:blip r:embed="rId11"/>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3606372" y="919405"/>
            <a:ext cx="11075257" cy="8448191"/>
          </a:xfrm>
          <a:custGeom>
            <a:avLst/>
            <a:gdLst/>
            <a:ahLst/>
            <a:cxnLst/>
            <a:rect r="r" b="b" t="t" l="l"/>
            <a:pathLst>
              <a:path h="8448191" w="11075257">
                <a:moveTo>
                  <a:pt x="0" y="0"/>
                </a:moveTo>
                <a:lnTo>
                  <a:pt x="11075256" y="0"/>
                </a:lnTo>
                <a:lnTo>
                  <a:pt x="11075256" y="8448190"/>
                </a:lnTo>
                <a:lnTo>
                  <a:pt x="0" y="8448190"/>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false" rot="-10800000">
            <a:off x="17421694" y="-333970"/>
            <a:ext cx="1028700" cy="5136863"/>
          </a:xfrm>
          <a:custGeom>
            <a:avLst/>
            <a:gdLst/>
            <a:ahLst/>
            <a:cxnLst/>
            <a:rect r="r" b="b" t="t" l="l"/>
            <a:pathLst>
              <a:path h="5136863" w="1028700">
                <a:moveTo>
                  <a:pt x="1028700" y="0"/>
                </a:moveTo>
                <a:lnTo>
                  <a:pt x="0" y="0"/>
                </a:lnTo>
                <a:lnTo>
                  <a:pt x="0" y="5136863"/>
                </a:lnTo>
                <a:lnTo>
                  <a:pt x="1028700" y="5136863"/>
                </a:lnTo>
                <a:lnTo>
                  <a:pt x="1028700" y="0"/>
                </a:lnTo>
                <a:close/>
              </a:path>
            </a:pathLst>
          </a:custGeom>
          <a:blipFill>
            <a:blip r:embed="rId3">
              <a:extLst>
                <a:ext uri="{96DAC541-7B7A-43D3-8B79-37D633B846F1}">
                  <asvg:svgBlip xmlns:asvg="http://schemas.microsoft.com/office/drawing/2016/SVG/main" r:embed="rId4"/>
                </a:ext>
              </a:extLst>
            </a:blip>
            <a:stretch>
              <a:fillRect l="0" t="0" r="-270146" b="0"/>
            </a:stretch>
          </a:blipFill>
        </p:spPr>
      </p:sp>
      <p:sp>
        <p:nvSpPr>
          <p:cNvPr name="Freeform 4" id="4"/>
          <p:cNvSpPr/>
          <p:nvPr/>
        </p:nvSpPr>
        <p:spPr>
          <a:xfrm flipH="false" flipV="false" rot="0">
            <a:off x="-651395" y="-4365951"/>
            <a:ext cx="6683009" cy="8063962"/>
          </a:xfrm>
          <a:custGeom>
            <a:avLst/>
            <a:gdLst/>
            <a:ahLst/>
            <a:cxnLst/>
            <a:rect r="r" b="b" t="t" l="l"/>
            <a:pathLst>
              <a:path h="8063962" w="6683009">
                <a:moveTo>
                  <a:pt x="0" y="0"/>
                </a:moveTo>
                <a:lnTo>
                  <a:pt x="6683009" y="0"/>
                </a:lnTo>
                <a:lnTo>
                  <a:pt x="6683009" y="8063962"/>
                </a:lnTo>
                <a:lnTo>
                  <a:pt x="0" y="80639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4523069" y="-1217683"/>
            <a:ext cx="2411016" cy="3086100"/>
            <a:chOff x="0" y="0"/>
            <a:chExt cx="635000" cy="812800"/>
          </a:xfrm>
        </p:grpSpPr>
        <p:sp>
          <p:nvSpPr>
            <p:cNvPr name="Freeform 6" id="6"/>
            <p:cNvSpPr/>
            <p:nvPr/>
          </p:nvSpPr>
          <p:spPr>
            <a:xfrm flipH="false" flipV="false" rot="0">
              <a:off x="0" y="0"/>
              <a:ext cx="635000" cy="812800"/>
            </a:xfrm>
            <a:custGeom>
              <a:avLst/>
              <a:gdLst/>
              <a:ahLst/>
              <a:cxnLst/>
              <a:rect r="r" b="b" t="t" l="l"/>
              <a:pathLst>
                <a:path h="812800" w="635000">
                  <a:moveTo>
                    <a:pt x="635000" y="0"/>
                  </a:moveTo>
                  <a:lnTo>
                    <a:pt x="635000" y="698500"/>
                  </a:lnTo>
                  <a:lnTo>
                    <a:pt x="317500" y="812800"/>
                  </a:lnTo>
                  <a:lnTo>
                    <a:pt x="0" y="698500"/>
                  </a:lnTo>
                  <a:lnTo>
                    <a:pt x="0" y="0"/>
                  </a:lnTo>
                  <a:lnTo>
                    <a:pt x="635000" y="0"/>
                  </a:lnTo>
                  <a:close/>
                </a:path>
              </a:pathLst>
            </a:custGeom>
            <a:solidFill>
              <a:srgbClr val="202020"/>
            </a:solidFill>
            <a:ln w="38100" cap="sq">
              <a:solidFill>
                <a:srgbClr val="3D7C8B"/>
              </a:solidFill>
              <a:prstDash val="solid"/>
              <a:miter/>
            </a:ln>
          </p:spPr>
        </p:sp>
        <p:sp>
          <p:nvSpPr>
            <p:cNvPr name="TextBox 7" id="7"/>
            <p:cNvSpPr txBox="true"/>
            <p:nvPr/>
          </p:nvSpPr>
          <p:spPr>
            <a:xfrm>
              <a:off x="0" y="-38100"/>
              <a:ext cx="635000" cy="736600"/>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10800000">
            <a:off x="0" y="5266933"/>
            <a:ext cx="1028700" cy="5136863"/>
          </a:xfrm>
          <a:custGeom>
            <a:avLst/>
            <a:gdLst/>
            <a:ahLst/>
            <a:cxnLst/>
            <a:rect r="r" b="b" t="t" l="l"/>
            <a:pathLst>
              <a:path h="5136863" w="1028700">
                <a:moveTo>
                  <a:pt x="0" y="0"/>
                </a:moveTo>
                <a:lnTo>
                  <a:pt x="1028700" y="0"/>
                </a:lnTo>
                <a:lnTo>
                  <a:pt x="1028700" y="5136863"/>
                </a:lnTo>
                <a:lnTo>
                  <a:pt x="0" y="5136863"/>
                </a:lnTo>
                <a:lnTo>
                  <a:pt x="0" y="0"/>
                </a:lnTo>
                <a:close/>
              </a:path>
            </a:pathLst>
          </a:custGeom>
          <a:blipFill>
            <a:blip r:embed="rId3">
              <a:extLst>
                <a:ext uri="{96DAC541-7B7A-43D3-8B79-37D633B846F1}">
                  <asvg:svgBlip xmlns:asvg="http://schemas.microsoft.com/office/drawing/2016/SVG/main" r:embed="rId4"/>
                </a:ext>
              </a:extLst>
            </a:blip>
            <a:stretch>
              <a:fillRect l="0" t="0" r="-270146" b="0"/>
            </a:stretch>
          </a:blipFill>
        </p:spPr>
      </p:sp>
      <p:grpSp>
        <p:nvGrpSpPr>
          <p:cNvPr name="Group 9" id="9"/>
          <p:cNvGrpSpPr/>
          <p:nvPr/>
        </p:nvGrpSpPr>
        <p:grpSpPr>
          <a:xfrm rot="0">
            <a:off x="2371657" y="7270832"/>
            <a:ext cx="949363" cy="944184"/>
            <a:chOff x="0" y="0"/>
            <a:chExt cx="1265817" cy="1258913"/>
          </a:xfrm>
        </p:grpSpPr>
        <p:sp>
          <p:nvSpPr>
            <p:cNvPr name="Freeform 10" id="10"/>
            <p:cNvSpPr/>
            <p:nvPr/>
          </p:nvSpPr>
          <p:spPr>
            <a:xfrm flipH="false" flipV="false" rot="0">
              <a:off x="0" y="0"/>
              <a:ext cx="1265817" cy="1258913"/>
            </a:xfrm>
            <a:custGeom>
              <a:avLst/>
              <a:gdLst/>
              <a:ahLst/>
              <a:cxnLst/>
              <a:rect r="r" b="b" t="t" l="l"/>
              <a:pathLst>
                <a:path h="1258913" w="1265817">
                  <a:moveTo>
                    <a:pt x="0" y="0"/>
                  </a:moveTo>
                  <a:lnTo>
                    <a:pt x="1265817" y="0"/>
                  </a:lnTo>
                  <a:lnTo>
                    <a:pt x="1265817" y="1258913"/>
                  </a:lnTo>
                  <a:lnTo>
                    <a:pt x="0" y="12589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337668" y="334216"/>
              <a:ext cx="590480" cy="590480"/>
            </a:xfrm>
            <a:custGeom>
              <a:avLst/>
              <a:gdLst/>
              <a:ahLst/>
              <a:cxnLst/>
              <a:rect r="r" b="b" t="t" l="l"/>
              <a:pathLst>
                <a:path h="590480" w="590480">
                  <a:moveTo>
                    <a:pt x="0" y="0"/>
                  </a:moveTo>
                  <a:lnTo>
                    <a:pt x="590481" y="0"/>
                  </a:lnTo>
                  <a:lnTo>
                    <a:pt x="590481" y="590480"/>
                  </a:lnTo>
                  <a:lnTo>
                    <a:pt x="0" y="59048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2" id="12"/>
          <p:cNvGrpSpPr/>
          <p:nvPr/>
        </p:nvGrpSpPr>
        <p:grpSpPr>
          <a:xfrm rot="0">
            <a:off x="2413117" y="9410700"/>
            <a:ext cx="881106" cy="876300"/>
            <a:chOff x="0" y="0"/>
            <a:chExt cx="1174808" cy="1168400"/>
          </a:xfrm>
        </p:grpSpPr>
        <p:sp>
          <p:nvSpPr>
            <p:cNvPr name="Freeform 13" id="13"/>
            <p:cNvSpPr/>
            <p:nvPr/>
          </p:nvSpPr>
          <p:spPr>
            <a:xfrm flipH="false" flipV="false" rot="0">
              <a:off x="0" y="0"/>
              <a:ext cx="1174808" cy="1168400"/>
            </a:xfrm>
            <a:custGeom>
              <a:avLst/>
              <a:gdLst/>
              <a:ahLst/>
              <a:cxnLst/>
              <a:rect r="r" b="b" t="t" l="l"/>
              <a:pathLst>
                <a:path h="1168400" w="1174808">
                  <a:moveTo>
                    <a:pt x="0" y="0"/>
                  </a:moveTo>
                  <a:lnTo>
                    <a:pt x="1174808" y="0"/>
                  </a:lnTo>
                  <a:lnTo>
                    <a:pt x="1174808" y="1168400"/>
                  </a:lnTo>
                  <a:lnTo>
                    <a:pt x="0" y="11684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AutoShape 14" id="14"/>
            <p:cNvSpPr/>
            <p:nvPr/>
          </p:nvSpPr>
          <p:spPr>
            <a:xfrm>
              <a:off x="287286" y="584200"/>
              <a:ext cx="600236" cy="0"/>
            </a:xfrm>
            <a:prstGeom prst="line">
              <a:avLst/>
            </a:prstGeom>
            <a:ln cap="rnd" w="35188">
              <a:solidFill>
                <a:srgbClr val="202020"/>
              </a:solidFill>
              <a:prstDash val="solid"/>
              <a:headEnd type="none" len="sm" w="sm"/>
              <a:tailEnd type="none" len="sm" w="sm"/>
            </a:ln>
          </p:spPr>
        </p:sp>
      </p:grpSp>
      <p:sp>
        <p:nvSpPr>
          <p:cNvPr name="Freeform 15" id="15"/>
          <p:cNvSpPr/>
          <p:nvPr/>
        </p:nvSpPr>
        <p:spPr>
          <a:xfrm flipH="false" flipV="false" rot="0">
            <a:off x="2398454" y="8367417"/>
            <a:ext cx="895769" cy="890883"/>
          </a:xfrm>
          <a:custGeom>
            <a:avLst/>
            <a:gdLst/>
            <a:ahLst/>
            <a:cxnLst/>
            <a:rect r="r" b="b" t="t" l="l"/>
            <a:pathLst>
              <a:path h="890883" w="895769">
                <a:moveTo>
                  <a:pt x="0" y="0"/>
                </a:moveTo>
                <a:lnTo>
                  <a:pt x="895769" y="0"/>
                </a:lnTo>
                <a:lnTo>
                  <a:pt x="895769" y="890883"/>
                </a:lnTo>
                <a:lnTo>
                  <a:pt x="0" y="89088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aphicFrame>
        <p:nvGraphicFramePr>
          <p:cNvPr name="Table 16" id="16"/>
          <p:cNvGraphicFramePr>
            <a:graphicFrameLocks noGrp="true"/>
          </p:cNvGraphicFramePr>
          <p:nvPr/>
        </p:nvGraphicFramePr>
        <p:xfrm>
          <a:off x="3576876" y="5244771"/>
          <a:ext cx="11375495" cy="4996307"/>
        </p:xfrm>
        <a:graphic>
          <a:graphicData uri="http://schemas.openxmlformats.org/drawingml/2006/table">
            <a:tbl>
              <a:tblPr/>
              <a:tblGrid>
                <a:gridCol w="2443874"/>
                <a:gridCol w="3243874"/>
                <a:gridCol w="2843874"/>
                <a:gridCol w="2843874"/>
              </a:tblGrid>
              <a:tr h="1742519">
                <a:tc>
                  <a:txBody>
                    <a:bodyPr anchor="t" rtlCol="false"/>
                    <a:lstStyle/>
                    <a:p>
                      <a:pPr algn="ctr">
                        <a:lnSpc>
                          <a:spcPts val="4900"/>
                        </a:lnSpc>
                        <a:defRPr/>
                      </a:pP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Localización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D5DEF6"/>
                    </a:solidFill>
                  </a:tcPr>
                </a:tc>
                <a:tc>
                  <a:txBody>
                    <a:bodyPr anchor="t" rtlCol="false"/>
                    <a:lstStyle/>
                    <a:p>
                      <a:pPr algn="ctr">
                        <a:lnSpc>
                          <a:spcPts val="4900"/>
                        </a:lnSpc>
                        <a:defRPr/>
                      </a:pPr>
                      <a:r>
                        <a:rPr lang="en-US" sz="3500">
                          <a:solidFill>
                            <a:srgbClr val="000000"/>
                          </a:solidFill>
                          <a:latin typeface="Chewy"/>
                          <a:ea typeface="Chewy"/>
                          <a:cs typeface="Chewy"/>
                          <a:sym typeface="Chewy"/>
                        </a:rPr>
                        <a:t>Carga</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D5DEF6"/>
                    </a:solidFill>
                  </a:tcPr>
                </a:tc>
                <a:tc>
                  <a:txBody>
                    <a:bodyPr anchor="t" rtlCol="false"/>
                    <a:lstStyle/>
                    <a:p>
                      <a:pPr algn="ctr">
                        <a:lnSpc>
                          <a:spcPts val="4900"/>
                        </a:lnSpc>
                        <a:defRPr/>
                      </a:pPr>
                      <a:r>
                        <a:rPr lang="en-US" sz="3500">
                          <a:solidFill>
                            <a:srgbClr val="000000"/>
                          </a:solidFill>
                          <a:latin typeface="Chewy"/>
                          <a:ea typeface="Chewy"/>
                          <a:cs typeface="Chewy"/>
                          <a:sym typeface="Chewy"/>
                        </a:rPr>
                        <a:t>peso aproximado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D5DEF6"/>
                    </a:solidFill>
                  </a:tcPr>
                </a:tc>
              </a:tr>
              <a:tr h="1084596">
                <a:tc>
                  <a:txBody>
                    <a:bodyPr anchor="t" rtlCol="false"/>
                    <a:lstStyle/>
                    <a:p>
                      <a:pPr algn="ctr">
                        <a:lnSpc>
                          <a:spcPts val="4900"/>
                        </a:lnSpc>
                        <a:defRPr/>
                      </a:pPr>
                      <a:r>
                        <a:rPr lang="en-US" sz="3500">
                          <a:solidFill>
                            <a:srgbClr val="000000"/>
                          </a:solidFill>
                          <a:latin typeface="Chewy"/>
                          <a:ea typeface="Chewy"/>
                          <a:cs typeface="Chewy"/>
                          <a:sym typeface="Chewy"/>
                        </a:rPr>
                        <a:t>Protón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D5DEF6"/>
                    </a:solidFill>
                  </a:tcPr>
                </a:tc>
                <a:tc>
                  <a:txBody>
                    <a:bodyPr anchor="t" rtlCol="false"/>
                    <a:lstStyle/>
                    <a:p>
                      <a:pPr algn="ctr">
                        <a:lnSpc>
                          <a:spcPts val="4900"/>
                        </a:lnSpc>
                        <a:defRPr/>
                      </a:pPr>
                      <a:r>
                        <a:rPr lang="en-US" sz="3500">
                          <a:solidFill>
                            <a:srgbClr val="000000"/>
                          </a:solidFill>
                          <a:latin typeface="Chewy"/>
                          <a:ea typeface="Chewy"/>
                          <a:cs typeface="Chewy"/>
                          <a:sym typeface="Chewy"/>
                        </a:rPr>
                        <a:t>Núcleo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1</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84596">
                <a:tc>
                  <a:txBody>
                    <a:bodyPr anchor="t" rtlCol="false"/>
                    <a:lstStyle/>
                    <a:p>
                      <a:pPr algn="ctr">
                        <a:lnSpc>
                          <a:spcPts val="4900"/>
                        </a:lnSpc>
                        <a:defRPr/>
                      </a:pPr>
                      <a:r>
                        <a:rPr lang="en-US" sz="3500">
                          <a:solidFill>
                            <a:srgbClr val="000000"/>
                          </a:solidFill>
                          <a:latin typeface="Chewy"/>
                          <a:ea typeface="Chewy"/>
                          <a:cs typeface="Chewy"/>
                          <a:sym typeface="Chewy"/>
                        </a:rPr>
                        <a:t>Neutrón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D5DEF6"/>
                    </a:solidFill>
                  </a:tcPr>
                </a:tc>
                <a:tc>
                  <a:txBody>
                    <a:bodyPr anchor="t" rtlCol="false"/>
                    <a:lstStyle/>
                    <a:p>
                      <a:pPr algn="ctr">
                        <a:lnSpc>
                          <a:spcPts val="4900"/>
                        </a:lnSpc>
                        <a:defRPr/>
                      </a:pPr>
                      <a:r>
                        <a:rPr lang="en-US" sz="3500">
                          <a:solidFill>
                            <a:srgbClr val="000000"/>
                          </a:solidFill>
                          <a:latin typeface="Chewy"/>
                          <a:ea typeface="Chewy"/>
                          <a:cs typeface="Chewy"/>
                          <a:sym typeface="Chewy"/>
                        </a:rPr>
                        <a:t>Núcleo</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0</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1</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084596">
                <a:tc>
                  <a:txBody>
                    <a:bodyPr anchor="t" rtlCol="false"/>
                    <a:lstStyle/>
                    <a:p>
                      <a:pPr algn="ctr">
                        <a:lnSpc>
                          <a:spcPts val="4900"/>
                        </a:lnSpc>
                        <a:defRPr/>
                      </a:pPr>
                      <a:r>
                        <a:rPr lang="en-US" sz="3500">
                          <a:solidFill>
                            <a:srgbClr val="000000"/>
                          </a:solidFill>
                          <a:latin typeface="Chewy"/>
                          <a:ea typeface="Chewy"/>
                          <a:cs typeface="Chewy"/>
                          <a:sym typeface="Chewy"/>
                        </a:rPr>
                        <a:t>Electrón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D5DEF6"/>
                    </a:solidFill>
                  </a:tcPr>
                </a:tc>
                <a:tc>
                  <a:txBody>
                    <a:bodyPr anchor="t" rtlCol="false"/>
                    <a:lstStyle/>
                    <a:p>
                      <a:pPr algn="ctr">
                        <a:lnSpc>
                          <a:spcPts val="4900"/>
                        </a:lnSpc>
                        <a:defRPr/>
                      </a:pPr>
                      <a:r>
                        <a:rPr lang="en-US" sz="3500">
                          <a:solidFill>
                            <a:srgbClr val="000000"/>
                          </a:solidFill>
                          <a:latin typeface="Chewy"/>
                          <a:ea typeface="Chewy"/>
                          <a:cs typeface="Chewy"/>
                          <a:sym typeface="Chewy"/>
                        </a:rPr>
                        <a:t>orbitales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900"/>
                        </a:lnSpc>
                        <a:defRPr/>
                      </a:pPr>
                      <a:r>
                        <a:rPr lang="en-US" sz="3500">
                          <a:solidFill>
                            <a:srgbClr val="000000"/>
                          </a:solidFill>
                          <a:latin typeface="Chewy"/>
                          <a:ea typeface="Chewy"/>
                          <a:cs typeface="Chewy"/>
                          <a:sym typeface="Chewy"/>
                        </a:rPr>
                        <a:t>0</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pic>
        <p:nvPicPr>
          <p:cNvPr name="Picture 17" id="17">
            <a:hlinkClick action="ppaction://media"/>
          </p:cNvPr>
          <p:cNvPicPr>
            <a:picLocks noChangeAspect="true"/>
          </p:cNvPicPr>
          <p:nvPr>
            <a:videoFile r:link="rId16"/>
            <p:extLst>
              <p:ext uri="{DAA4B4D4-6D71-4841-9C94-3DE7FCFB9230}">
                <p14:media xmlns:p14="http://schemas.microsoft.com/office/powerpoint/2010/main" r:embed="rId17"/>
              </p:ext>
            </p:extLst>
          </p:nvPr>
        </p:nvPicPr>
        <p:blipFill>
          <a:blip r:embed="rId15"/>
          <a:srcRect l="0" t="0" r="0" b="0"/>
          <a:stretch>
            <a:fillRect/>
          </a:stretch>
        </p:blipFill>
        <p:spPr>
          <a:xfrm flipH="false" flipV="false" rot="0">
            <a:off x="8423696" y="0"/>
            <a:ext cx="8510389" cy="4802893"/>
          </a:xfrm>
          <a:prstGeom prst="rect">
            <a:avLst/>
          </a:prstGeom>
        </p:spPr>
      </p:pic>
      <p:sp>
        <p:nvSpPr>
          <p:cNvPr name="TextBox 18" id="18"/>
          <p:cNvSpPr txBox="true"/>
          <p:nvPr/>
        </p:nvSpPr>
        <p:spPr>
          <a:xfrm rot="0">
            <a:off x="1307746" y="-238125"/>
            <a:ext cx="4538258" cy="2735584"/>
          </a:xfrm>
          <a:prstGeom prst="rect">
            <a:avLst/>
          </a:prstGeom>
        </p:spPr>
        <p:txBody>
          <a:bodyPr anchor="t" rtlCol="false" tIns="0" lIns="0" bIns="0" rIns="0">
            <a:spAutoFit/>
          </a:bodyPr>
          <a:lstStyle/>
          <a:p>
            <a:pPr algn="ctr">
              <a:lnSpc>
                <a:spcPts val="10919"/>
              </a:lnSpc>
            </a:pPr>
            <a:r>
              <a:rPr lang="en-US" sz="7799">
                <a:solidFill>
                  <a:srgbClr val="292929"/>
                </a:solidFill>
                <a:latin typeface="Chewy"/>
                <a:ea typeface="Chewy"/>
                <a:cs typeface="Chewy"/>
                <a:sym typeface="Chewy"/>
              </a:rPr>
              <a:t>Estructura átomica</a:t>
            </a:r>
          </a:p>
        </p:txBody>
      </p:sp>
    </p:spTree>
  </p:cSld>
  <p:clrMapOvr>
    <a:masterClrMapping/>
  </p:clrMapOvr>
  <p:timing>
    <p:tnLst>
      <p:par>
        <p:cTn dur="indefinite" restart="never" nodeType="tmRoot">
          <p:childTnLst>
            <p:video>
              <p:cMediaNode vol="100000">
                <p:cTn fill="hold" display="false">
                  <p:stCondLst>
                    <p:cond delay="indefinite"/>
                  </p:stCondLst>
                </p:cTn>
                <p:tgtEl>
                  <p:spTgt spid="17"/>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6F5F0"/>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14:trim st="439170.0000" end="16201.7230"/>
                </p14:media>
              </p:ext>
            </p:extLst>
          </p:nvPr>
        </p:nvPicPr>
        <p:blipFill>
          <a:blip r:embed="rId2"/>
          <a:srcRect l="657" t="0" r="657" b="0"/>
          <a:stretch>
            <a:fillRect/>
          </a:stretch>
        </p:blipFill>
        <p:spPr>
          <a:xfrm flipH="false" flipV="false" rot="0">
            <a:off x="0" y="0"/>
            <a:ext cx="18288000" cy="10424160"/>
          </a:xfrm>
          <a:prstGeom prst="rect">
            <a:avLst/>
          </a:prstGeom>
        </p:spPr>
      </p:pic>
      <p:sp>
        <p:nvSpPr>
          <p:cNvPr name="TextBox 3" id="3"/>
          <p:cNvSpPr txBox="true"/>
          <p:nvPr/>
        </p:nvSpPr>
        <p:spPr>
          <a:xfrm rot="0">
            <a:off x="14055029" y="9689145"/>
            <a:ext cx="4044701" cy="442391"/>
          </a:xfrm>
          <a:prstGeom prst="rect">
            <a:avLst/>
          </a:prstGeom>
        </p:spPr>
        <p:txBody>
          <a:bodyPr anchor="t" rtlCol="false" tIns="0" lIns="0" bIns="0" rIns="0">
            <a:spAutoFit/>
          </a:bodyPr>
          <a:lstStyle/>
          <a:p>
            <a:pPr algn="l">
              <a:lnSpc>
                <a:spcPts val="3581"/>
              </a:lnSpc>
            </a:pPr>
            <a:r>
              <a:rPr lang="en-US" sz="2557" u="sng">
                <a:solidFill>
                  <a:srgbClr val="000000"/>
                </a:solidFill>
                <a:latin typeface="Arimo"/>
                <a:ea typeface="Arimo"/>
                <a:cs typeface="Arimo"/>
                <a:sym typeface="Arimo"/>
                <a:hlinkClick r:id="rId5" tooltip="https://youtu.be/8lX8FjjLKhc"/>
              </a:rPr>
              <a:t>https://youtu.be/8lX8FjjLKhc</a:t>
            </a:r>
          </a:p>
        </p:txBody>
      </p:sp>
    </p:spTree>
  </p:cSld>
  <p:clrMapOvr>
    <a:masterClrMapping/>
  </p:clrMapOvr>
  <p:timing>
    <p:tnLst>
      <p:par>
        <p:cTn dur="indefinite" restart="never" nodeType="tmRoot">
          <p:childTnLst>
            <p:video>
              <p:cMediaNode vol="400000">
                <p:cTn fill="hold" display="false">
                  <p:stCondLst>
                    <p:cond delay="indefinite"/>
                  </p:stCondLst>
                </p:cTn>
                <p:tgtEl>
                  <p:spTgt spid="2"/>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false" rot="-5400000">
            <a:off x="1016006" y="-2511075"/>
            <a:ext cx="3752716" cy="6106544"/>
          </a:xfrm>
          <a:custGeom>
            <a:avLst/>
            <a:gdLst/>
            <a:ahLst/>
            <a:cxnLst/>
            <a:rect r="r" b="b" t="t" l="l"/>
            <a:pathLst>
              <a:path h="6106544" w="3752716">
                <a:moveTo>
                  <a:pt x="0" y="0"/>
                </a:moveTo>
                <a:lnTo>
                  <a:pt x="3752716" y="0"/>
                </a:lnTo>
                <a:lnTo>
                  <a:pt x="3752716" y="6106544"/>
                </a:lnTo>
                <a:lnTo>
                  <a:pt x="0" y="6106544"/>
                </a:lnTo>
                <a:lnTo>
                  <a:pt x="0" y="0"/>
                </a:lnTo>
                <a:close/>
              </a:path>
            </a:pathLst>
          </a:custGeom>
          <a:blipFill>
            <a:blip r:embed="rId3">
              <a:extLst>
                <a:ext uri="{96DAC541-7B7A-43D3-8B79-37D633B846F1}">
                  <asvg:svgBlip xmlns:asvg="http://schemas.microsoft.com/office/drawing/2016/SVG/main" r:embed="rId4"/>
                </a:ext>
              </a:extLst>
            </a:blip>
            <a:stretch>
              <a:fillRect l="-34856" t="0" r="0" b="0"/>
            </a:stretch>
          </a:blipFill>
        </p:spPr>
      </p:sp>
      <p:sp>
        <p:nvSpPr>
          <p:cNvPr name="Freeform 4" id="4"/>
          <p:cNvSpPr/>
          <p:nvPr/>
        </p:nvSpPr>
        <p:spPr>
          <a:xfrm flipH="false" flipV="false" rot="-10800000">
            <a:off x="-190330" y="5314846"/>
            <a:ext cx="1028700" cy="5136863"/>
          </a:xfrm>
          <a:custGeom>
            <a:avLst/>
            <a:gdLst/>
            <a:ahLst/>
            <a:cxnLst/>
            <a:rect r="r" b="b" t="t" l="l"/>
            <a:pathLst>
              <a:path h="5136863" w="1028700">
                <a:moveTo>
                  <a:pt x="0" y="0"/>
                </a:moveTo>
                <a:lnTo>
                  <a:pt x="1028700" y="0"/>
                </a:lnTo>
                <a:lnTo>
                  <a:pt x="1028700" y="5136863"/>
                </a:lnTo>
                <a:lnTo>
                  <a:pt x="0" y="5136863"/>
                </a:lnTo>
                <a:lnTo>
                  <a:pt x="0" y="0"/>
                </a:lnTo>
                <a:close/>
              </a:path>
            </a:pathLst>
          </a:custGeom>
          <a:blipFill>
            <a:blip r:embed="rId5">
              <a:extLst>
                <a:ext uri="{96DAC541-7B7A-43D3-8B79-37D633B846F1}">
                  <asvg:svgBlip xmlns:asvg="http://schemas.microsoft.com/office/drawing/2016/SVG/main" r:embed="rId6"/>
                </a:ext>
              </a:extLst>
            </a:blip>
            <a:stretch>
              <a:fillRect l="0" t="0" r="-270146" b="0"/>
            </a:stretch>
          </a:blipFill>
        </p:spPr>
      </p:sp>
      <p:sp>
        <p:nvSpPr>
          <p:cNvPr name="Freeform 5" id="5"/>
          <p:cNvSpPr/>
          <p:nvPr/>
        </p:nvSpPr>
        <p:spPr>
          <a:xfrm flipH="true" flipV="false" rot="-10800000">
            <a:off x="17259300" y="-598056"/>
            <a:ext cx="1028700" cy="5136863"/>
          </a:xfrm>
          <a:custGeom>
            <a:avLst/>
            <a:gdLst/>
            <a:ahLst/>
            <a:cxnLst/>
            <a:rect r="r" b="b" t="t" l="l"/>
            <a:pathLst>
              <a:path h="5136863" w="1028700">
                <a:moveTo>
                  <a:pt x="1028700" y="0"/>
                </a:moveTo>
                <a:lnTo>
                  <a:pt x="0" y="0"/>
                </a:lnTo>
                <a:lnTo>
                  <a:pt x="0" y="5136862"/>
                </a:lnTo>
                <a:lnTo>
                  <a:pt x="1028700" y="5136862"/>
                </a:lnTo>
                <a:lnTo>
                  <a:pt x="1028700" y="0"/>
                </a:lnTo>
                <a:close/>
              </a:path>
            </a:pathLst>
          </a:custGeom>
          <a:blipFill>
            <a:blip r:embed="rId5">
              <a:extLst>
                <a:ext uri="{96DAC541-7B7A-43D3-8B79-37D633B846F1}">
                  <asvg:svgBlip xmlns:asvg="http://schemas.microsoft.com/office/drawing/2016/SVG/main" r:embed="rId6"/>
                </a:ext>
              </a:extLst>
            </a:blip>
            <a:stretch>
              <a:fillRect l="0" t="0" r="-270146" b="0"/>
            </a:stretch>
          </a:blipFill>
        </p:spPr>
      </p:sp>
      <p:grpSp>
        <p:nvGrpSpPr>
          <p:cNvPr name="Group 6" id="6"/>
          <p:cNvGrpSpPr/>
          <p:nvPr/>
        </p:nvGrpSpPr>
        <p:grpSpPr>
          <a:xfrm rot="5400000">
            <a:off x="17244886" y="3816498"/>
            <a:ext cx="2411016" cy="3086100"/>
            <a:chOff x="0" y="0"/>
            <a:chExt cx="635000" cy="812800"/>
          </a:xfrm>
        </p:grpSpPr>
        <p:sp>
          <p:nvSpPr>
            <p:cNvPr name="Freeform 7" id="7"/>
            <p:cNvSpPr/>
            <p:nvPr/>
          </p:nvSpPr>
          <p:spPr>
            <a:xfrm flipH="false" flipV="false" rot="0">
              <a:off x="0" y="0"/>
              <a:ext cx="635000" cy="812800"/>
            </a:xfrm>
            <a:custGeom>
              <a:avLst/>
              <a:gdLst/>
              <a:ahLst/>
              <a:cxnLst/>
              <a:rect r="r" b="b" t="t" l="l"/>
              <a:pathLst>
                <a:path h="812800" w="635000">
                  <a:moveTo>
                    <a:pt x="635000" y="0"/>
                  </a:moveTo>
                  <a:lnTo>
                    <a:pt x="635000" y="698500"/>
                  </a:lnTo>
                  <a:lnTo>
                    <a:pt x="317500" y="812800"/>
                  </a:lnTo>
                  <a:lnTo>
                    <a:pt x="0" y="698500"/>
                  </a:lnTo>
                  <a:lnTo>
                    <a:pt x="0" y="0"/>
                  </a:lnTo>
                  <a:lnTo>
                    <a:pt x="635000" y="0"/>
                  </a:lnTo>
                  <a:close/>
                </a:path>
              </a:pathLst>
            </a:custGeom>
            <a:solidFill>
              <a:srgbClr val="F76F75"/>
            </a:solidFill>
            <a:ln w="38100" cap="sq">
              <a:solidFill>
                <a:srgbClr val="3D7C8B"/>
              </a:solidFill>
              <a:prstDash val="solid"/>
              <a:miter/>
            </a:ln>
          </p:spPr>
        </p:sp>
        <p:sp>
          <p:nvSpPr>
            <p:cNvPr name="TextBox 8" id="8"/>
            <p:cNvSpPr txBox="true"/>
            <p:nvPr/>
          </p:nvSpPr>
          <p:spPr>
            <a:xfrm>
              <a:off x="0" y="-47625"/>
              <a:ext cx="635000" cy="746125"/>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a:grpSpLocks noChangeAspect="true"/>
          </p:cNvGrpSpPr>
          <p:nvPr/>
        </p:nvGrpSpPr>
        <p:grpSpPr>
          <a:xfrm rot="0">
            <a:off x="2412384" y="6514950"/>
            <a:ext cx="3200289" cy="3717808"/>
            <a:chOff x="0" y="0"/>
            <a:chExt cx="5466080" cy="6350000"/>
          </a:xfrm>
        </p:grpSpPr>
        <p:sp>
          <p:nvSpPr>
            <p:cNvPr name="Freeform 10" id="10"/>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1" id="11"/>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24878" t="0" r="0" b="0"/>
              </a:stretch>
            </a:blipFill>
          </p:spPr>
        </p:sp>
        <p:sp>
          <p:nvSpPr>
            <p:cNvPr name="Freeform 12" id="12"/>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3" id="13"/>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sp>
        <p:nvSpPr>
          <p:cNvPr name="Freeform 14" id="14"/>
          <p:cNvSpPr/>
          <p:nvPr/>
        </p:nvSpPr>
        <p:spPr>
          <a:xfrm flipH="false" flipV="false" rot="-1677381">
            <a:off x="1048224" y="4472020"/>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1830780">
            <a:off x="15518354" y="7743229"/>
            <a:ext cx="1413059" cy="1247024"/>
          </a:xfrm>
          <a:custGeom>
            <a:avLst/>
            <a:gdLst/>
            <a:ahLst/>
            <a:cxnLst/>
            <a:rect r="r" b="b" t="t" l="l"/>
            <a:pathLst>
              <a:path h="1247024" w="1413059">
                <a:moveTo>
                  <a:pt x="0" y="0"/>
                </a:moveTo>
                <a:lnTo>
                  <a:pt x="1413059" y="0"/>
                </a:lnTo>
                <a:lnTo>
                  <a:pt x="1413059" y="1247024"/>
                </a:lnTo>
                <a:lnTo>
                  <a:pt x="0" y="12470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947826">
            <a:off x="-186480" y="5304651"/>
            <a:ext cx="2742886" cy="2420597"/>
          </a:xfrm>
          <a:custGeom>
            <a:avLst/>
            <a:gdLst/>
            <a:ahLst/>
            <a:cxnLst/>
            <a:rect r="r" b="b" t="t" l="l"/>
            <a:pathLst>
              <a:path h="2420597" w="2742886">
                <a:moveTo>
                  <a:pt x="0" y="0"/>
                </a:moveTo>
                <a:lnTo>
                  <a:pt x="2742885" y="0"/>
                </a:lnTo>
                <a:lnTo>
                  <a:pt x="2742885" y="2420597"/>
                </a:lnTo>
                <a:lnTo>
                  <a:pt x="0" y="242059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false" flipV="false" rot="0">
            <a:off x="1119012" y="7226417"/>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p:cNvSpPr/>
          <p:nvPr/>
        </p:nvSpPr>
        <p:spPr>
          <a:xfrm flipH="false" flipV="false" rot="0">
            <a:off x="15397618" y="5879621"/>
            <a:ext cx="1271483" cy="1370871"/>
          </a:xfrm>
          <a:custGeom>
            <a:avLst/>
            <a:gdLst/>
            <a:ahLst/>
            <a:cxnLst/>
            <a:rect r="r" b="b" t="t" l="l"/>
            <a:pathLst>
              <a:path h="1370871" w="1271483">
                <a:moveTo>
                  <a:pt x="0" y="0"/>
                </a:moveTo>
                <a:lnTo>
                  <a:pt x="1271483" y="0"/>
                </a:lnTo>
                <a:lnTo>
                  <a:pt x="1271483" y="1370871"/>
                </a:lnTo>
                <a:lnTo>
                  <a:pt x="0" y="137087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9" id="19"/>
          <p:cNvSpPr/>
          <p:nvPr/>
        </p:nvSpPr>
        <p:spPr>
          <a:xfrm flipH="false" flipV="false" rot="0">
            <a:off x="-717342" y="3218150"/>
            <a:ext cx="2082724" cy="2245525"/>
          </a:xfrm>
          <a:custGeom>
            <a:avLst/>
            <a:gdLst/>
            <a:ahLst/>
            <a:cxnLst/>
            <a:rect r="r" b="b" t="t" l="l"/>
            <a:pathLst>
              <a:path h="2245525" w="2082724">
                <a:moveTo>
                  <a:pt x="0" y="0"/>
                </a:moveTo>
                <a:lnTo>
                  <a:pt x="2082725" y="0"/>
                </a:lnTo>
                <a:lnTo>
                  <a:pt x="2082725" y="2245525"/>
                </a:lnTo>
                <a:lnTo>
                  <a:pt x="0" y="22455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0" id="20"/>
          <p:cNvSpPr/>
          <p:nvPr/>
        </p:nvSpPr>
        <p:spPr>
          <a:xfrm flipH="false" flipV="false" rot="1830780">
            <a:off x="14973230" y="74731"/>
            <a:ext cx="2120259" cy="1871129"/>
          </a:xfrm>
          <a:custGeom>
            <a:avLst/>
            <a:gdLst/>
            <a:ahLst/>
            <a:cxnLst/>
            <a:rect r="r" b="b" t="t" l="l"/>
            <a:pathLst>
              <a:path h="1871129" w="2120259">
                <a:moveTo>
                  <a:pt x="0" y="0"/>
                </a:moveTo>
                <a:lnTo>
                  <a:pt x="2120259" y="0"/>
                </a:lnTo>
                <a:lnTo>
                  <a:pt x="2120259" y="1871129"/>
                </a:lnTo>
                <a:lnTo>
                  <a:pt x="0" y="18711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1" id="21"/>
          <p:cNvGrpSpPr>
            <a:grpSpLocks noChangeAspect="true"/>
          </p:cNvGrpSpPr>
          <p:nvPr/>
        </p:nvGrpSpPr>
        <p:grpSpPr>
          <a:xfrm rot="0">
            <a:off x="5945636" y="6514950"/>
            <a:ext cx="3200289" cy="3717808"/>
            <a:chOff x="0" y="0"/>
            <a:chExt cx="5466080" cy="6350000"/>
          </a:xfrm>
        </p:grpSpPr>
        <p:sp>
          <p:nvSpPr>
            <p:cNvPr name="Freeform 22" id="22"/>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3" id="23"/>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0"/>
              <a:stretch>
                <a:fillRect l="-2121" t="-67889" r="-5260" b="0"/>
              </a:stretch>
            </a:blipFill>
          </p:spPr>
        </p:sp>
        <p:sp>
          <p:nvSpPr>
            <p:cNvPr name="Freeform 24" id="24"/>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25" id="25"/>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grpSp>
        <p:nvGrpSpPr>
          <p:cNvPr name="Group 26" id="26"/>
          <p:cNvGrpSpPr>
            <a:grpSpLocks noChangeAspect="true"/>
          </p:cNvGrpSpPr>
          <p:nvPr/>
        </p:nvGrpSpPr>
        <p:grpSpPr>
          <a:xfrm rot="0">
            <a:off x="9478888" y="6514950"/>
            <a:ext cx="3200289" cy="3717808"/>
            <a:chOff x="0" y="0"/>
            <a:chExt cx="5466080" cy="6350000"/>
          </a:xfrm>
        </p:grpSpPr>
        <p:sp>
          <p:nvSpPr>
            <p:cNvPr name="Freeform 27" id="27"/>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28" id="28"/>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1"/>
              <a:stretch>
                <a:fillRect l="-14415" t="-55821" r="-17170" b="-49781"/>
              </a:stretch>
            </a:blipFill>
          </p:spPr>
        </p:sp>
        <p:sp>
          <p:nvSpPr>
            <p:cNvPr name="Freeform 29" id="29"/>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30" id="30"/>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grpSp>
        <p:nvGrpSpPr>
          <p:cNvPr name="Group 31" id="31"/>
          <p:cNvGrpSpPr>
            <a:grpSpLocks noChangeAspect="true"/>
          </p:cNvGrpSpPr>
          <p:nvPr/>
        </p:nvGrpSpPr>
        <p:grpSpPr>
          <a:xfrm rot="0">
            <a:off x="13012140" y="6514950"/>
            <a:ext cx="3200289" cy="3717808"/>
            <a:chOff x="0" y="0"/>
            <a:chExt cx="5466080" cy="6350000"/>
          </a:xfrm>
        </p:grpSpPr>
        <p:sp>
          <p:nvSpPr>
            <p:cNvPr name="Freeform 32" id="32"/>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33" id="33"/>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2"/>
              <a:stretch>
                <a:fillRect l="-22045" t="0" r="-22045" b="0"/>
              </a:stretch>
            </a:blipFill>
          </p:spPr>
        </p:sp>
        <p:sp>
          <p:nvSpPr>
            <p:cNvPr name="Freeform 34" id="34"/>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35" id="35"/>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5F1"/>
            </a:solidFill>
          </p:spPr>
        </p:sp>
      </p:grpSp>
      <p:sp>
        <p:nvSpPr>
          <p:cNvPr name="Freeform 36" id="36"/>
          <p:cNvSpPr/>
          <p:nvPr/>
        </p:nvSpPr>
        <p:spPr>
          <a:xfrm flipH="false" flipV="false" rot="0">
            <a:off x="3089877" y="6349008"/>
            <a:ext cx="1646084" cy="432097"/>
          </a:xfrm>
          <a:custGeom>
            <a:avLst/>
            <a:gdLst/>
            <a:ahLst/>
            <a:cxnLst/>
            <a:rect r="r" b="b" t="t" l="l"/>
            <a:pathLst>
              <a:path h="432097" w="1646084">
                <a:moveTo>
                  <a:pt x="0" y="0"/>
                </a:moveTo>
                <a:lnTo>
                  <a:pt x="1646084" y="0"/>
                </a:lnTo>
                <a:lnTo>
                  <a:pt x="1646084" y="432097"/>
                </a:lnTo>
                <a:lnTo>
                  <a:pt x="0" y="43209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7" id="37"/>
          <p:cNvSpPr/>
          <p:nvPr/>
        </p:nvSpPr>
        <p:spPr>
          <a:xfrm flipH="false" flipV="false" rot="0">
            <a:off x="10512250" y="6425484"/>
            <a:ext cx="1290215" cy="358035"/>
          </a:xfrm>
          <a:custGeom>
            <a:avLst/>
            <a:gdLst/>
            <a:ahLst/>
            <a:cxnLst/>
            <a:rect r="r" b="b" t="t" l="l"/>
            <a:pathLst>
              <a:path h="358035" w="1290215">
                <a:moveTo>
                  <a:pt x="0" y="0"/>
                </a:moveTo>
                <a:lnTo>
                  <a:pt x="1290215" y="0"/>
                </a:lnTo>
                <a:lnTo>
                  <a:pt x="1290215" y="358034"/>
                </a:lnTo>
                <a:lnTo>
                  <a:pt x="0" y="358034"/>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38" id="38"/>
          <p:cNvSpPr/>
          <p:nvPr/>
        </p:nvSpPr>
        <p:spPr>
          <a:xfrm flipH="false" flipV="false" rot="0">
            <a:off x="6683489" y="6288329"/>
            <a:ext cx="1663272" cy="453242"/>
          </a:xfrm>
          <a:custGeom>
            <a:avLst/>
            <a:gdLst/>
            <a:ahLst/>
            <a:cxnLst/>
            <a:rect r="r" b="b" t="t" l="l"/>
            <a:pathLst>
              <a:path h="453242" w="1663272">
                <a:moveTo>
                  <a:pt x="0" y="0"/>
                </a:moveTo>
                <a:lnTo>
                  <a:pt x="1663272" y="0"/>
                </a:lnTo>
                <a:lnTo>
                  <a:pt x="1663272" y="453242"/>
                </a:lnTo>
                <a:lnTo>
                  <a:pt x="0" y="453242"/>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39" id="39"/>
          <p:cNvSpPr/>
          <p:nvPr/>
        </p:nvSpPr>
        <p:spPr>
          <a:xfrm flipH="false" flipV="false" rot="0">
            <a:off x="13951906" y="6425484"/>
            <a:ext cx="1386239" cy="443596"/>
          </a:xfrm>
          <a:custGeom>
            <a:avLst/>
            <a:gdLst/>
            <a:ahLst/>
            <a:cxnLst/>
            <a:rect r="r" b="b" t="t" l="l"/>
            <a:pathLst>
              <a:path h="443596" w="1386239">
                <a:moveTo>
                  <a:pt x="0" y="0"/>
                </a:moveTo>
                <a:lnTo>
                  <a:pt x="1386238" y="0"/>
                </a:lnTo>
                <a:lnTo>
                  <a:pt x="1386238" y="443596"/>
                </a:lnTo>
                <a:lnTo>
                  <a:pt x="0" y="44359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TextBox 40" id="40"/>
          <p:cNvSpPr txBox="true"/>
          <p:nvPr/>
        </p:nvSpPr>
        <p:spPr>
          <a:xfrm rot="0">
            <a:off x="838370" y="691482"/>
            <a:ext cx="3707261" cy="1335409"/>
          </a:xfrm>
          <a:prstGeom prst="rect">
            <a:avLst/>
          </a:prstGeom>
        </p:spPr>
        <p:txBody>
          <a:bodyPr anchor="t" rtlCol="false" tIns="0" lIns="0" bIns="0" rIns="0">
            <a:spAutoFit/>
          </a:bodyPr>
          <a:lstStyle/>
          <a:p>
            <a:pPr algn="ctr">
              <a:lnSpc>
                <a:spcPts val="10919"/>
              </a:lnSpc>
            </a:pPr>
            <a:r>
              <a:rPr lang="en-US" sz="7799">
                <a:solidFill>
                  <a:srgbClr val="E3565D"/>
                </a:solidFill>
                <a:latin typeface="Farmer Market"/>
                <a:ea typeface="Farmer Market"/>
                <a:cs typeface="Farmer Market"/>
                <a:sym typeface="Farmer Market"/>
              </a:rPr>
              <a:t>IDEA</a:t>
            </a:r>
          </a:p>
        </p:txBody>
      </p:sp>
      <p:sp>
        <p:nvSpPr>
          <p:cNvPr name="TextBox 41" id="41"/>
          <p:cNvSpPr txBox="true"/>
          <p:nvPr/>
        </p:nvSpPr>
        <p:spPr>
          <a:xfrm rot="0">
            <a:off x="7761976" y="2733375"/>
            <a:ext cx="7325375" cy="2988498"/>
          </a:xfrm>
          <a:prstGeom prst="rect">
            <a:avLst/>
          </a:prstGeom>
        </p:spPr>
        <p:txBody>
          <a:bodyPr anchor="t" rtlCol="false" tIns="0" lIns="0" bIns="0" rIns="0">
            <a:spAutoFit/>
          </a:bodyPr>
          <a:lstStyle/>
          <a:p>
            <a:pPr algn="just">
              <a:lnSpc>
                <a:spcPts val="3959"/>
              </a:lnSpc>
            </a:pPr>
            <a:r>
              <a:rPr lang="en-US" sz="3599">
                <a:solidFill>
                  <a:srgbClr val="3D7C8B"/>
                </a:solidFill>
                <a:latin typeface="Jelly Cream"/>
                <a:ea typeface="Jelly Cream"/>
                <a:cs typeface="Jelly Cream"/>
                <a:sym typeface="Jelly Cream"/>
              </a:rPr>
              <a:t>Lorem ipsum dolor sit amet, consectetur adipiscing elit, sed do eiusmod tempor incididunt ut labore et dolore magna aliqua. Ut enim ad minim veniam, quis nostrud exercitation ullamco laboris nisi ut aliquip ex ea commodo consequat.</a:t>
            </a:r>
          </a:p>
        </p:txBody>
      </p:sp>
      <p:sp>
        <p:nvSpPr>
          <p:cNvPr name="Freeform 42" id="42"/>
          <p:cNvSpPr/>
          <p:nvPr/>
        </p:nvSpPr>
        <p:spPr>
          <a:xfrm flipH="false" flipV="false" rot="5400000">
            <a:off x="1982906" y="-3154197"/>
            <a:ext cx="14020417" cy="18914559"/>
          </a:xfrm>
          <a:custGeom>
            <a:avLst/>
            <a:gdLst/>
            <a:ahLst/>
            <a:cxnLst/>
            <a:rect r="r" b="b" t="t" l="l"/>
            <a:pathLst>
              <a:path h="18914559" w="14020417">
                <a:moveTo>
                  <a:pt x="0" y="0"/>
                </a:moveTo>
                <a:lnTo>
                  <a:pt x="14020417" y="0"/>
                </a:lnTo>
                <a:lnTo>
                  <a:pt x="14020417" y="18914559"/>
                </a:lnTo>
                <a:lnTo>
                  <a:pt x="0" y="18914559"/>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43" id="43"/>
          <p:cNvSpPr/>
          <p:nvPr/>
        </p:nvSpPr>
        <p:spPr>
          <a:xfrm flipH="false" flipV="false" rot="0">
            <a:off x="1412123" y="2676008"/>
            <a:ext cx="16133530" cy="7677884"/>
          </a:xfrm>
          <a:custGeom>
            <a:avLst/>
            <a:gdLst/>
            <a:ahLst/>
            <a:cxnLst/>
            <a:rect r="r" b="b" t="t" l="l"/>
            <a:pathLst>
              <a:path h="7677884" w="16133530">
                <a:moveTo>
                  <a:pt x="0" y="0"/>
                </a:moveTo>
                <a:lnTo>
                  <a:pt x="16133530" y="0"/>
                </a:lnTo>
                <a:lnTo>
                  <a:pt x="16133530" y="7677884"/>
                </a:lnTo>
                <a:lnTo>
                  <a:pt x="0" y="7677884"/>
                </a:lnTo>
                <a:lnTo>
                  <a:pt x="0" y="0"/>
                </a:lnTo>
                <a:close/>
              </a:path>
            </a:pathLst>
          </a:custGeom>
          <a:blipFill>
            <a:blip r:embed="rId33"/>
            <a:stretch>
              <a:fillRect l="0" t="-8641" r="0" b="-9556"/>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1439" y="-30693"/>
            <a:ext cx="18288000" cy="10317693"/>
            <a:chOff x="0" y="0"/>
            <a:chExt cx="1149350" cy="1149350"/>
          </a:xfrm>
        </p:grpSpPr>
        <p:sp>
          <p:nvSpPr>
            <p:cNvPr name="Freeform 3" id="3"/>
            <p:cNvSpPr/>
            <p:nvPr/>
          </p:nvSpPr>
          <p:spPr>
            <a:xfrm flipH="false" flipV="false" rot="0">
              <a:off x="0" y="0"/>
              <a:ext cx="8975125" cy="5063571"/>
            </a:xfrm>
            <a:custGeom>
              <a:avLst/>
              <a:gdLst/>
              <a:ahLst/>
              <a:cxnLst/>
              <a:rect r="r" b="b" t="t" l="l"/>
              <a:pathLst>
                <a:path h="5063571" w="8975125">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4765B1">
                <a:alpha val="18824"/>
              </a:srgbClr>
            </a:solidFill>
          </p:spPr>
        </p:sp>
      </p:grpSp>
      <p:sp>
        <p:nvSpPr>
          <p:cNvPr name="Freeform 4" id="4"/>
          <p:cNvSpPr/>
          <p:nvPr/>
        </p:nvSpPr>
        <p:spPr>
          <a:xfrm flipH="false" flipV="false" rot="2361868">
            <a:off x="-2084833" y="-2426431"/>
            <a:ext cx="3703320" cy="4114800"/>
          </a:xfrm>
          <a:custGeom>
            <a:avLst/>
            <a:gdLst/>
            <a:ahLst/>
            <a:cxnLst/>
            <a:rect r="r" b="b" t="t" l="l"/>
            <a:pathLst>
              <a:path h="4114800" w="3703320">
                <a:moveTo>
                  <a:pt x="0" y="0"/>
                </a:moveTo>
                <a:lnTo>
                  <a:pt x="3703320" y="0"/>
                </a:lnTo>
                <a:lnTo>
                  <a:pt x="37033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14630400" y="1284031"/>
            <a:ext cx="7315200" cy="1911096"/>
          </a:xfrm>
          <a:custGeom>
            <a:avLst/>
            <a:gdLst/>
            <a:ahLst/>
            <a:cxnLst/>
            <a:rect r="r" b="b" t="t" l="l"/>
            <a:pathLst>
              <a:path h="1911096" w="7315200">
                <a:moveTo>
                  <a:pt x="0" y="0"/>
                </a:moveTo>
                <a:lnTo>
                  <a:pt x="7315200" y="0"/>
                </a:lnTo>
                <a:lnTo>
                  <a:pt x="7315200" y="1911096"/>
                </a:lnTo>
                <a:lnTo>
                  <a:pt x="0" y="19110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6436340" y="8569908"/>
            <a:ext cx="3703320" cy="4114800"/>
          </a:xfrm>
          <a:custGeom>
            <a:avLst/>
            <a:gdLst/>
            <a:ahLst/>
            <a:cxnLst/>
            <a:rect r="r" b="b" t="t" l="l"/>
            <a:pathLst>
              <a:path h="4114800" w="3703320">
                <a:moveTo>
                  <a:pt x="0" y="0"/>
                </a:moveTo>
                <a:lnTo>
                  <a:pt x="3703320" y="0"/>
                </a:lnTo>
                <a:lnTo>
                  <a:pt x="370332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10800000">
            <a:off x="-233173" y="9525000"/>
            <a:ext cx="7315200" cy="1911096"/>
          </a:xfrm>
          <a:custGeom>
            <a:avLst/>
            <a:gdLst/>
            <a:ahLst/>
            <a:cxnLst/>
            <a:rect r="r" b="b" t="t" l="l"/>
            <a:pathLst>
              <a:path h="1911096" w="7315200">
                <a:moveTo>
                  <a:pt x="0" y="0"/>
                </a:moveTo>
                <a:lnTo>
                  <a:pt x="7315200" y="0"/>
                </a:lnTo>
                <a:lnTo>
                  <a:pt x="7315200" y="1911096"/>
                </a:lnTo>
                <a:lnTo>
                  <a:pt x="0" y="19110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8" id="8"/>
          <p:cNvGrpSpPr/>
          <p:nvPr/>
        </p:nvGrpSpPr>
        <p:grpSpPr>
          <a:xfrm rot="-10800000">
            <a:off x="12128095" y="1650245"/>
            <a:ext cx="1564572" cy="2259099"/>
            <a:chOff x="0" y="0"/>
            <a:chExt cx="812800" cy="1173609"/>
          </a:xfrm>
        </p:grpSpPr>
        <p:sp>
          <p:nvSpPr>
            <p:cNvPr name="Freeform 9" id="9"/>
            <p:cNvSpPr/>
            <p:nvPr/>
          </p:nvSpPr>
          <p:spPr>
            <a:xfrm flipH="false" flipV="false" rot="0">
              <a:off x="0" y="0"/>
              <a:ext cx="812800" cy="1173609"/>
            </a:xfrm>
            <a:custGeom>
              <a:avLst/>
              <a:gdLst/>
              <a:ahLst/>
              <a:cxnLst/>
              <a:rect r="r" b="b" t="t" l="l"/>
              <a:pathLst>
                <a:path h="1173609" w="812800">
                  <a:moveTo>
                    <a:pt x="406400" y="0"/>
                  </a:moveTo>
                  <a:lnTo>
                    <a:pt x="812800" y="1173609"/>
                  </a:lnTo>
                  <a:lnTo>
                    <a:pt x="0" y="1173609"/>
                  </a:lnTo>
                  <a:lnTo>
                    <a:pt x="406400" y="0"/>
                  </a:lnTo>
                  <a:close/>
                </a:path>
              </a:pathLst>
            </a:custGeom>
            <a:solidFill>
              <a:srgbClr val="000000">
                <a:alpha val="0"/>
              </a:srgbClr>
            </a:solidFill>
            <a:ln w="47625" cap="sq">
              <a:solidFill>
                <a:srgbClr val="7ED957"/>
              </a:solidFill>
              <a:prstDash val="solid"/>
              <a:miter/>
            </a:ln>
          </p:spPr>
        </p:sp>
        <p:sp>
          <p:nvSpPr>
            <p:cNvPr name="TextBox 10" id="10"/>
            <p:cNvSpPr txBox="true"/>
            <p:nvPr/>
          </p:nvSpPr>
          <p:spPr>
            <a:xfrm>
              <a:off x="127000" y="506790"/>
              <a:ext cx="558800" cy="58299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3424427" y="3181485"/>
            <a:ext cx="13491689" cy="6796438"/>
          </a:xfrm>
          <a:custGeom>
            <a:avLst/>
            <a:gdLst/>
            <a:ahLst/>
            <a:cxnLst/>
            <a:rect r="r" b="b" t="t" l="l"/>
            <a:pathLst>
              <a:path h="6796438" w="13491689">
                <a:moveTo>
                  <a:pt x="0" y="0"/>
                </a:moveTo>
                <a:lnTo>
                  <a:pt x="13491689" y="0"/>
                </a:lnTo>
                <a:lnTo>
                  <a:pt x="13491689" y="6796438"/>
                </a:lnTo>
                <a:lnTo>
                  <a:pt x="0" y="679643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2" id="12"/>
          <p:cNvGrpSpPr/>
          <p:nvPr/>
        </p:nvGrpSpPr>
        <p:grpSpPr>
          <a:xfrm rot="-5400000">
            <a:off x="4522594" y="2382567"/>
            <a:ext cx="1564572" cy="2259099"/>
            <a:chOff x="0" y="0"/>
            <a:chExt cx="812800" cy="1173609"/>
          </a:xfrm>
        </p:grpSpPr>
        <p:sp>
          <p:nvSpPr>
            <p:cNvPr name="Freeform 13" id="13"/>
            <p:cNvSpPr/>
            <p:nvPr/>
          </p:nvSpPr>
          <p:spPr>
            <a:xfrm flipH="false" flipV="false" rot="0">
              <a:off x="0" y="0"/>
              <a:ext cx="812800" cy="1173609"/>
            </a:xfrm>
            <a:custGeom>
              <a:avLst/>
              <a:gdLst/>
              <a:ahLst/>
              <a:cxnLst/>
              <a:rect r="r" b="b" t="t" l="l"/>
              <a:pathLst>
                <a:path h="1173609" w="812800">
                  <a:moveTo>
                    <a:pt x="406400" y="0"/>
                  </a:moveTo>
                  <a:lnTo>
                    <a:pt x="812800" y="1173609"/>
                  </a:lnTo>
                  <a:lnTo>
                    <a:pt x="0" y="1173609"/>
                  </a:lnTo>
                  <a:lnTo>
                    <a:pt x="406400" y="0"/>
                  </a:lnTo>
                  <a:close/>
                </a:path>
              </a:pathLst>
            </a:custGeom>
            <a:solidFill>
              <a:srgbClr val="000000">
                <a:alpha val="0"/>
              </a:srgbClr>
            </a:solidFill>
            <a:ln w="47625" cap="sq">
              <a:solidFill>
                <a:srgbClr val="38B6FF"/>
              </a:solidFill>
              <a:prstDash val="solid"/>
              <a:miter/>
            </a:ln>
          </p:spPr>
        </p:sp>
        <p:sp>
          <p:nvSpPr>
            <p:cNvPr name="TextBox 14" id="14"/>
            <p:cNvSpPr txBox="true"/>
            <p:nvPr/>
          </p:nvSpPr>
          <p:spPr>
            <a:xfrm>
              <a:off x="127000" y="506790"/>
              <a:ext cx="558800" cy="58299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5421387" y="2779795"/>
            <a:ext cx="2026085" cy="2026085"/>
          </a:xfrm>
          <a:custGeom>
            <a:avLst/>
            <a:gdLst/>
            <a:ahLst/>
            <a:cxnLst/>
            <a:rect r="r" b="b" t="t" l="l"/>
            <a:pathLst>
              <a:path h="2026085" w="2026085">
                <a:moveTo>
                  <a:pt x="0" y="0"/>
                </a:moveTo>
                <a:lnTo>
                  <a:pt x="2026085" y="0"/>
                </a:lnTo>
                <a:lnTo>
                  <a:pt x="2026085" y="2026085"/>
                </a:lnTo>
                <a:lnTo>
                  <a:pt x="0" y="20260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11897339" y="1028700"/>
            <a:ext cx="2026085" cy="2026085"/>
          </a:xfrm>
          <a:custGeom>
            <a:avLst/>
            <a:gdLst/>
            <a:ahLst/>
            <a:cxnLst/>
            <a:rect r="r" b="b" t="t" l="l"/>
            <a:pathLst>
              <a:path h="2026085" w="2026085">
                <a:moveTo>
                  <a:pt x="0" y="0"/>
                </a:moveTo>
                <a:lnTo>
                  <a:pt x="2026085" y="0"/>
                </a:lnTo>
                <a:lnTo>
                  <a:pt x="2026085" y="2026085"/>
                </a:lnTo>
                <a:lnTo>
                  <a:pt x="0" y="202608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17" id="17"/>
          <p:cNvGrpSpPr/>
          <p:nvPr/>
        </p:nvGrpSpPr>
        <p:grpSpPr>
          <a:xfrm rot="0">
            <a:off x="758331" y="340612"/>
            <a:ext cx="10450598" cy="1701130"/>
            <a:chOff x="0" y="0"/>
            <a:chExt cx="13934131" cy="2268174"/>
          </a:xfrm>
        </p:grpSpPr>
        <p:grpSp>
          <p:nvGrpSpPr>
            <p:cNvPr name="Group 18" id="18"/>
            <p:cNvGrpSpPr/>
            <p:nvPr/>
          </p:nvGrpSpPr>
          <p:grpSpPr>
            <a:xfrm rot="0">
              <a:off x="0" y="0"/>
              <a:ext cx="13934131" cy="2268174"/>
              <a:chOff x="0" y="0"/>
              <a:chExt cx="2752421" cy="448034"/>
            </a:xfrm>
          </p:grpSpPr>
          <p:sp>
            <p:nvSpPr>
              <p:cNvPr name="Freeform 19" id="19"/>
              <p:cNvSpPr/>
              <p:nvPr/>
            </p:nvSpPr>
            <p:spPr>
              <a:xfrm flipH="false" flipV="false" rot="0">
                <a:off x="0" y="0"/>
                <a:ext cx="2752421" cy="448034"/>
              </a:xfrm>
              <a:custGeom>
                <a:avLst/>
                <a:gdLst/>
                <a:ahLst/>
                <a:cxnLst/>
                <a:rect r="r" b="b" t="t" l="l"/>
                <a:pathLst>
                  <a:path h="448034" w="2752421">
                    <a:moveTo>
                      <a:pt x="37781" y="0"/>
                    </a:moveTo>
                    <a:lnTo>
                      <a:pt x="2714640" y="0"/>
                    </a:lnTo>
                    <a:cubicBezTo>
                      <a:pt x="2724660" y="0"/>
                      <a:pt x="2734270" y="3981"/>
                      <a:pt x="2741355" y="11066"/>
                    </a:cubicBezTo>
                    <a:cubicBezTo>
                      <a:pt x="2748440" y="18151"/>
                      <a:pt x="2752421" y="27761"/>
                      <a:pt x="2752421" y="37781"/>
                    </a:cubicBezTo>
                    <a:lnTo>
                      <a:pt x="2752421" y="410253"/>
                    </a:lnTo>
                    <a:cubicBezTo>
                      <a:pt x="2752421" y="420273"/>
                      <a:pt x="2748440" y="429883"/>
                      <a:pt x="2741355" y="436968"/>
                    </a:cubicBezTo>
                    <a:cubicBezTo>
                      <a:pt x="2734270" y="444054"/>
                      <a:pt x="2724660" y="448034"/>
                      <a:pt x="2714640" y="448034"/>
                    </a:cubicBezTo>
                    <a:lnTo>
                      <a:pt x="37781" y="448034"/>
                    </a:lnTo>
                    <a:cubicBezTo>
                      <a:pt x="27761" y="448034"/>
                      <a:pt x="18151" y="444054"/>
                      <a:pt x="11066" y="436968"/>
                    </a:cubicBezTo>
                    <a:cubicBezTo>
                      <a:pt x="3981" y="429883"/>
                      <a:pt x="0" y="420273"/>
                      <a:pt x="0" y="410253"/>
                    </a:cubicBezTo>
                    <a:lnTo>
                      <a:pt x="0" y="37781"/>
                    </a:lnTo>
                    <a:cubicBezTo>
                      <a:pt x="0" y="27761"/>
                      <a:pt x="3981" y="18151"/>
                      <a:pt x="11066" y="11066"/>
                    </a:cubicBezTo>
                    <a:cubicBezTo>
                      <a:pt x="18151" y="3981"/>
                      <a:pt x="27761" y="0"/>
                      <a:pt x="37781" y="0"/>
                    </a:cubicBezTo>
                    <a:close/>
                  </a:path>
                </a:pathLst>
              </a:custGeom>
              <a:solidFill>
                <a:srgbClr val="38B6FF"/>
              </a:solidFill>
              <a:ln w="38100" cap="rnd">
                <a:solidFill>
                  <a:srgbClr val="000000"/>
                </a:solidFill>
                <a:prstDash val="solid"/>
                <a:round/>
              </a:ln>
            </p:spPr>
          </p:sp>
          <p:sp>
            <p:nvSpPr>
              <p:cNvPr name="TextBox 20" id="20"/>
              <p:cNvSpPr txBox="true"/>
              <p:nvPr/>
            </p:nvSpPr>
            <p:spPr>
              <a:xfrm>
                <a:off x="0" y="-38100"/>
                <a:ext cx="2752421" cy="486134"/>
              </a:xfrm>
              <a:prstGeom prst="rect">
                <a:avLst/>
              </a:prstGeom>
            </p:spPr>
            <p:txBody>
              <a:bodyPr anchor="ctr" rtlCol="false" tIns="50800" lIns="50800" bIns="50800" rIns="50800"/>
              <a:lstStyle/>
              <a:p>
                <a:pPr algn="ctr">
                  <a:lnSpc>
                    <a:spcPts val="2659"/>
                  </a:lnSpc>
                  <a:spcBef>
                    <a:spcPct val="0"/>
                  </a:spcBef>
                </a:pPr>
              </a:p>
            </p:txBody>
          </p:sp>
        </p:grpSp>
        <p:sp>
          <p:nvSpPr>
            <p:cNvPr name="TextBox 21" id="21"/>
            <p:cNvSpPr txBox="true"/>
            <p:nvPr/>
          </p:nvSpPr>
          <p:spPr>
            <a:xfrm rot="0">
              <a:off x="304420" y="178032"/>
              <a:ext cx="13384127" cy="1931160"/>
            </a:xfrm>
            <a:prstGeom prst="rect">
              <a:avLst/>
            </a:prstGeom>
          </p:spPr>
          <p:txBody>
            <a:bodyPr anchor="t" rtlCol="false" tIns="0" lIns="0" bIns="0" rIns="0">
              <a:spAutoFit/>
            </a:bodyPr>
            <a:lstStyle/>
            <a:p>
              <a:pPr algn="ctr">
                <a:lnSpc>
                  <a:spcPts val="11327"/>
                </a:lnSpc>
              </a:pPr>
              <a:r>
                <a:rPr lang="en-US" sz="9599">
                  <a:solidFill>
                    <a:srgbClr val="000000"/>
                  </a:solidFill>
                  <a:latin typeface="Bike Park"/>
                  <a:ea typeface="Bike Park"/>
                  <a:cs typeface="Bike Park"/>
                  <a:sym typeface="Bike Park"/>
                </a:rPr>
                <a:t>LA TABLA PERIODICA</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5347"/>
            <a:ext cx="18288000" cy="10317693"/>
            <a:chOff x="0" y="0"/>
            <a:chExt cx="1149350" cy="1149350"/>
          </a:xfrm>
        </p:grpSpPr>
        <p:sp>
          <p:nvSpPr>
            <p:cNvPr name="Freeform 3" id="3"/>
            <p:cNvSpPr/>
            <p:nvPr/>
          </p:nvSpPr>
          <p:spPr>
            <a:xfrm flipH="false" flipV="false" rot="0">
              <a:off x="0" y="0"/>
              <a:ext cx="8975125" cy="5063571"/>
            </a:xfrm>
            <a:custGeom>
              <a:avLst/>
              <a:gdLst/>
              <a:ahLst/>
              <a:cxnLst/>
              <a:rect r="r" b="b" t="t" l="l"/>
              <a:pathLst>
                <a:path h="5063571" w="8975125">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4765B1">
                <a:alpha val="18824"/>
              </a:srgbClr>
            </a:solidFill>
          </p:spPr>
        </p:sp>
      </p:grpSp>
      <p:sp>
        <p:nvSpPr>
          <p:cNvPr name="Freeform 4" id="4"/>
          <p:cNvSpPr/>
          <p:nvPr/>
        </p:nvSpPr>
        <p:spPr>
          <a:xfrm flipH="false" flipV="false" rot="0">
            <a:off x="-326244" y="-291683"/>
            <a:ext cx="2497752" cy="2544006"/>
          </a:xfrm>
          <a:custGeom>
            <a:avLst/>
            <a:gdLst/>
            <a:ahLst/>
            <a:cxnLst/>
            <a:rect r="r" b="b" t="t" l="l"/>
            <a:pathLst>
              <a:path h="2544006" w="2497752">
                <a:moveTo>
                  <a:pt x="0" y="0"/>
                </a:moveTo>
                <a:lnTo>
                  <a:pt x="2497752" y="0"/>
                </a:lnTo>
                <a:lnTo>
                  <a:pt x="2497752" y="2544006"/>
                </a:lnTo>
                <a:lnTo>
                  <a:pt x="0" y="25440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16489259" y="-135403"/>
            <a:ext cx="3314054" cy="3525590"/>
          </a:xfrm>
          <a:custGeom>
            <a:avLst/>
            <a:gdLst/>
            <a:ahLst/>
            <a:cxnLst/>
            <a:rect r="r" b="b" t="t" l="l"/>
            <a:pathLst>
              <a:path h="3525590" w="3314054">
                <a:moveTo>
                  <a:pt x="0" y="0"/>
                </a:moveTo>
                <a:lnTo>
                  <a:pt x="3314054" y="0"/>
                </a:lnTo>
                <a:lnTo>
                  <a:pt x="3314054" y="3525590"/>
                </a:lnTo>
                <a:lnTo>
                  <a:pt x="0" y="35255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0" y="7889417"/>
            <a:ext cx="1501289" cy="2950938"/>
          </a:xfrm>
          <a:custGeom>
            <a:avLst/>
            <a:gdLst/>
            <a:ahLst/>
            <a:cxnLst/>
            <a:rect r="r" b="b" t="t" l="l"/>
            <a:pathLst>
              <a:path h="2950938" w="1501289">
                <a:moveTo>
                  <a:pt x="0" y="0"/>
                </a:moveTo>
                <a:lnTo>
                  <a:pt x="1501289" y="0"/>
                </a:lnTo>
                <a:lnTo>
                  <a:pt x="1501289" y="2950937"/>
                </a:lnTo>
                <a:lnTo>
                  <a:pt x="0" y="2950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2470360">
            <a:off x="16142819" y="9174011"/>
            <a:ext cx="2758766" cy="744867"/>
          </a:xfrm>
          <a:custGeom>
            <a:avLst/>
            <a:gdLst/>
            <a:ahLst/>
            <a:cxnLst/>
            <a:rect r="r" b="b" t="t" l="l"/>
            <a:pathLst>
              <a:path h="744867" w="2758766">
                <a:moveTo>
                  <a:pt x="0" y="0"/>
                </a:moveTo>
                <a:lnTo>
                  <a:pt x="2758766" y="0"/>
                </a:lnTo>
                <a:lnTo>
                  <a:pt x="2758766" y="744866"/>
                </a:lnTo>
                <a:lnTo>
                  <a:pt x="0" y="7448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8" id="8"/>
          <p:cNvGrpSpPr/>
          <p:nvPr/>
        </p:nvGrpSpPr>
        <p:grpSpPr>
          <a:xfrm rot="0">
            <a:off x="1501289" y="2335011"/>
            <a:ext cx="5970904" cy="2968506"/>
            <a:chOff x="0" y="0"/>
            <a:chExt cx="7961206" cy="3958008"/>
          </a:xfrm>
        </p:grpSpPr>
        <p:grpSp>
          <p:nvGrpSpPr>
            <p:cNvPr name="Group 9" id="9"/>
            <p:cNvGrpSpPr/>
            <p:nvPr/>
          </p:nvGrpSpPr>
          <p:grpSpPr>
            <a:xfrm rot="0">
              <a:off x="0" y="769118"/>
              <a:ext cx="7961206" cy="3188891"/>
              <a:chOff x="0" y="0"/>
              <a:chExt cx="2170105" cy="869244"/>
            </a:xfrm>
          </p:grpSpPr>
          <p:sp>
            <p:nvSpPr>
              <p:cNvPr name="Freeform 10" id="10"/>
              <p:cNvSpPr/>
              <p:nvPr/>
            </p:nvSpPr>
            <p:spPr>
              <a:xfrm flipH="false" flipV="false" rot="0">
                <a:off x="0" y="0"/>
                <a:ext cx="2170105" cy="869244"/>
              </a:xfrm>
              <a:custGeom>
                <a:avLst/>
                <a:gdLst/>
                <a:ahLst/>
                <a:cxnLst/>
                <a:rect r="r" b="b" t="t" l="l"/>
                <a:pathLst>
                  <a:path h="869244" w="2170105">
                    <a:moveTo>
                      <a:pt x="66127" y="0"/>
                    </a:moveTo>
                    <a:lnTo>
                      <a:pt x="2103978" y="0"/>
                    </a:lnTo>
                    <a:cubicBezTo>
                      <a:pt x="2121516" y="0"/>
                      <a:pt x="2138336" y="6967"/>
                      <a:pt x="2150737" y="19368"/>
                    </a:cubicBezTo>
                    <a:cubicBezTo>
                      <a:pt x="2163138" y="31769"/>
                      <a:pt x="2170105" y="48589"/>
                      <a:pt x="2170105" y="66127"/>
                    </a:cubicBezTo>
                    <a:lnTo>
                      <a:pt x="2170105" y="803117"/>
                    </a:lnTo>
                    <a:cubicBezTo>
                      <a:pt x="2170105" y="839638"/>
                      <a:pt x="2140499" y="869244"/>
                      <a:pt x="2103978" y="869244"/>
                    </a:cubicBezTo>
                    <a:lnTo>
                      <a:pt x="66127" y="869244"/>
                    </a:lnTo>
                    <a:cubicBezTo>
                      <a:pt x="29606" y="869244"/>
                      <a:pt x="0" y="839638"/>
                      <a:pt x="0" y="803117"/>
                    </a:cubicBezTo>
                    <a:lnTo>
                      <a:pt x="0" y="66127"/>
                    </a:lnTo>
                    <a:cubicBezTo>
                      <a:pt x="0" y="29606"/>
                      <a:pt x="29606" y="0"/>
                      <a:pt x="66127" y="0"/>
                    </a:cubicBezTo>
                    <a:close/>
                  </a:path>
                </a:pathLst>
              </a:custGeom>
              <a:solidFill>
                <a:srgbClr val="FFF1B7"/>
              </a:solidFill>
              <a:ln w="38100" cap="rnd">
                <a:solidFill>
                  <a:srgbClr val="000000"/>
                </a:solidFill>
                <a:prstDash val="solid"/>
                <a:round/>
              </a:ln>
            </p:spPr>
          </p:sp>
          <p:sp>
            <p:nvSpPr>
              <p:cNvPr name="TextBox 11" id="11"/>
              <p:cNvSpPr txBox="true"/>
              <p:nvPr/>
            </p:nvSpPr>
            <p:spPr>
              <a:xfrm>
                <a:off x="0" y="-123825"/>
                <a:ext cx="2170105" cy="993069"/>
              </a:xfrm>
              <a:prstGeom prst="rect">
                <a:avLst/>
              </a:prstGeom>
            </p:spPr>
            <p:txBody>
              <a:bodyPr anchor="ctr" rtlCol="false" tIns="50800" lIns="50800" bIns="50800" rIns="50800"/>
              <a:lstStyle/>
              <a:p>
                <a:pPr algn="ctr">
                  <a:lnSpc>
                    <a:spcPts val="4060"/>
                  </a:lnSpc>
                  <a:spcBef>
                    <a:spcPct val="0"/>
                  </a:spcBef>
                </a:pPr>
              </a:p>
            </p:txBody>
          </p:sp>
        </p:grpSp>
        <p:sp>
          <p:nvSpPr>
            <p:cNvPr name="TextBox 12" id="12"/>
            <p:cNvSpPr txBox="true"/>
            <p:nvPr/>
          </p:nvSpPr>
          <p:spPr>
            <a:xfrm rot="0">
              <a:off x="395567" y="1765923"/>
              <a:ext cx="7170072" cy="2044912"/>
            </a:xfrm>
            <a:prstGeom prst="rect">
              <a:avLst/>
            </a:prstGeom>
          </p:spPr>
          <p:txBody>
            <a:bodyPr anchor="t" rtlCol="false" tIns="0" lIns="0" bIns="0" rIns="0">
              <a:spAutoFit/>
            </a:bodyPr>
            <a:lstStyle/>
            <a:p>
              <a:pPr algn="just">
                <a:lnSpc>
                  <a:spcPts val="4059"/>
                </a:lnSpc>
              </a:pPr>
              <a:r>
                <a:rPr lang="en-US" sz="2899">
                  <a:solidFill>
                    <a:srgbClr val="000000"/>
                  </a:solidFill>
                  <a:latin typeface="Blogger"/>
                  <a:ea typeface="Blogger"/>
                  <a:cs typeface="Blogger"/>
                  <a:sym typeface="Blogger"/>
                </a:rPr>
                <a:t>Columnas verticales que indican los electrones de su capa de valencia.</a:t>
              </a:r>
            </a:p>
            <a:p>
              <a:pPr algn="just">
                <a:lnSpc>
                  <a:spcPts val="4059"/>
                </a:lnSpc>
              </a:pPr>
              <a:r>
                <a:rPr lang="en-US" sz="2899">
                  <a:solidFill>
                    <a:srgbClr val="000000"/>
                  </a:solidFill>
                  <a:latin typeface="Blogger"/>
                  <a:ea typeface="Blogger"/>
                  <a:cs typeface="Blogger"/>
                  <a:sym typeface="Blogger"/>
                </a:rPr>
                <a:t>  IA hasta VIIIA y del IB-VIIIB</a:t>
              </a:r>
            </a:p>
          </p:txBody>
        </p:sp>
        <p:grpSp>
          <p:nvGrpSpPr>
            <p:cNvPr name="Group 13" id="13"/>
            <p:cNvGrpSpPr/>
            <p:nvPr/>
          </p:nvGrpSpPr>
          <p:grpSpPr>
            <a:xfrm rot="0">
              <a:off x="849594" y="0"/>
              <a:ext cx="6262018" cy="1641430"/>
              <a:chOff x="0" y="0"/>
              <a:chExt cx="1236942" cy="324233"/>
            </a:xfrm>
          </p:grpSpPr>
          <p:sp>
            <p:nvSpPr>
              <p:cNvPr name="Freeform 14" id="14"/>
              <p:cNvSpPr/>
              <p:nvPr/>
            </p:nvSpPr>
            <p:spPr>
              <a:xfrm flipH="false" flipV="false" rot="0">
                <a:off x="0" y="0"/>
                <a:ext cx="1236942" cy="324233"/>
              </a:xfrm>
              <a:custGeom>
                <a:avLst/>
                <a:gdLst/>
                <a:ahLst/>
                <a:cxnLst/>
                <a:rect r="r" b="b" t="t" l="l"/>
                <a:pathLst>
                  <a:path h="324233" w="1236942">
                    <a:moveTo>
                      <a:pt x="84070" y="0"/>
                    </a:moveTo>
                    <a:lnTo>
                      <a:pt x="1152871" y="0"/>
                    </a:lnTo>
                    <a:cubicBezTo>
                      <a:pt x="1175168" y="0"/>
                      <a:pt x="1196552" y="8857"/>
                      <a:pt x="1212318" y="24624"/>
                    </a:cubicBezTo>
                    <a:cubicBezTo>
                      <a:pt x="1228084" y="40390"/>
                      <a:pt x="1236942" y="61774"/>
                      <a:pt x="1236942" y="84070"/>
                    </a:cubicBezTo>
                    <a:lnTo>
                      <a:pt x="1236942" y="240163"/>
                    </a:lnTo>
                    <a:cubicBezTo>
                      <a:pt x="1236942" y="262459"/>
                      <a:pt x="1228084" y="283843"/>
                      <a:pt x="1212318" y="299609"/>
                    </a:cubicBezTo>
                    <a:cubicBezTo>
                      <a:pt x="1196552" y="315376"/>
                      <a:pt x="1175168" y="324233"/>
                      <a:pt x="1152871" y="324233"/>
                    </a:cubicBezTo>
                    <a:lnTo>
                      <a:pt x="84070" y="324233"/>
                    </a:lnTo>
                    <a:cubicBezTo>
                      <a:pt x="61774" y="324233"/>
                      <a:pt x="40390" y="315376"/>
                      <a:pt x="24624" y="299609"/>
                    </a:cubicBezTo>
                    <a:cubicBezTo>
                      <a:pt x="8857" y="283843"/>
                      <a:pt x="0" y="262459"/>
                      <a:pt x="0" y="240163"/>
                    </a:cubicBezTo>
                    <a:lnTo>
                      <a:pt x="0" y="84070"/>
                    </a:lnTo>
                    <a:cubicBezTo>
                      <a:pt x="0" y="61774"/>
                      <a:pt x="8857" y="40390"/>
                      <a:pt x="24624" y="24624"/>
                    </a:cubicBezTo>
                    <a:cubicBezTo>
                      <a:pt x="40390" y="8857"/>
                      <a:pt x="61774" y="0"/>
                      <a:pt x="84070" y="0"/>
                    </a:cubicBezTo>
                    <a:close/>
                  </a:path>
                </a:pathLst>
              </a:custGeom>
              <a:solidFill>
                <a:srgbClr val="FF3131"/>
              </a:solidFill>
              <a:ln w="38100" cap="rnd">
                <a:solidFill>
                  <a:srgbClr val="000000"/>
                </a:solidFill>
                <a:prstDash val="solid"/>
                <a:round/>
              </a:ln>
            </p:spPr>
          </p:sp>
          <p:sp>
            <p:nvSpPr>
              <p:cNvPr name="TextBox 15" id="15"/>
              <p:cNvSpPr txBox="true"/>
              <p:nvPr/>
            </p:nvSpPr>
            <p:spPr>
              <a:xfrm>
                <a:off x="0" y="-38100"/>
                <a:ext cx="1236942" cy="362333"/>
              </a:xfrm>
              <a:prstGeom prst="rect">
                <a:avLst/>
              </a:prstGeom>
            </p:spPr>
            <p:txBody>
              <a:bodyPr anchor="ctr" rtlCol="false" tIns="50800" lIns="50800" bIns="50800" rIns="50800"/>
              <a:lstStyle/>
              <a:p>
                <a:pPr algn="ctr">
                  <a:lnSpc>
                    <a:spcPts val="2799"/>
                  </a:lnSpc>
                  <a:spcBef>
                    <a:spcPct val="0"/>
                  </a:spcBef>
                </a:pPr>
              </a:p>
            </p:txBody>
          </p:sp>
        </p:grpSp>
        <p:sp>
          <p:nvSpPr>
            <p:cNvPr name="TextBox 16" id="16"/>
            <p:cNvSpPr txBox="true"/>
            <p:nvPr/>
          </p:nvSpPr>
          <p:spPr>
            <a:xfrm rot="0">
              <a:off x="2136666" y="284351"/>
              <a:ext cx="3687873" cy="1091777"/>
            </a:xfrm>
            <a:prstGeom prst="rect">
              <a:avLst/>
            </a:prstGeom>
          </p:spPr>
          <p:txBody>
            <a:bodyPr anchor="t" rtlCol="false" tIns="0" lIns="0" bIns="0" rIns="0">
              <a:spAutoFit/>
            </a:bodyPr>
            <a:lstStyle/>
            <a:p>
              <a:pPr algn="ctr">
                <a:lnSpc>
                  <a:spcPts val="6490"/>
                </a:lnSpc>
              </a:pPr>
              <a:r>
                <a:rPr lang="en-US" sz="5500">
                  <a:solidFill>
                    <a:srgbClr val="000000"/>
                  </a:solidFill>
                  <a:latin typeface="Bike Park"/>
                  <a:ea typeface="Bike Park"/>
                  <a:cs typeface="Bike Park"/>
                  <a:sym typeface="Bike Park"/>
                </a:rPr>
                <a:t>GRUPOS</a:t>
              </a:r>
            </a:p>
          </p:txBody>
        </p:sp>
      </p:grpSp>
      <p:grpSp>
        <p:nvGrpSpPr>
          <p:cNvPr name="Group 17" id="17"/>
          <p:cNvGrpSpPr/>
          <p:nvPr/>
        </p:nvGrpSpPr>
        <p:grpSpPr>
          <a:xfrm rot="0">
            <a:off x="11335467" y="2386747"/>
            <a:ext cx="5447692" cy="2541920"/>
            <a:chOff x="0" y="0"/>
            <a:chExt cx="7263589" cy="3389227"/>
          </a:xfrm>
        </p:grpSpPr>
        <p:grpSp>
          <p:nvGrpSpPr>
            <p:cNvPr name="Group 18" id="18"/>
            <p:cNvGrpSpPr/>
            <p:nvPr/>
          </p:nvGrpSpPr>
          <p:grpSpPr>
            <a:xfrm rot="0">
              <a:off x="0" y="769068"/>
              <a:ext cx="7170072" cy="2620159"/>
              <a:chOff x="0" y="0"/>
              <a:chExt cx="1954454" cy="714216"/>
            </a:xfrm>
          </p:grpSpPr>
          <p:sp>
            <p:nvSpPr>
              <p:cNvPr name="Freeform 19" id="19"/>
              <p:cNvSpPr/>
              <p:nvPr/>
            </p:nvSpPr>
            <p:spPr>
              <a:xfrm flipH="false" flipV="false" rot="0">
                <a:off x="0" y="0"/>
                <a:ext cx="1954454" cy="714216"/>
              </a:xfrm>
              <a:custGeom>
                <a:avLst/>
                <a:gdLst/>
                <a:ahLst/>
                <a:cxnLst/>
                <a:rect r="r" b="b" t="t" l="l"/>
                <a:pathLst>
                  <a:path h="714216" w="1954454">
                    <a:moveTo>
                      <a:pt x="73423" y="0"/>
                    </a:moveTo>
                    <a:lnTo>
                      <a:pt x="1881031" y="0"/>
                    </a:lnTo>
                    <a:cubicBezTo>
                      <a:pt x="1921581" y="0"/>
                      <a:pt x="1954454" y="32873"/>
                      <a:pt x="1954454" y="73423"/>
                    </a:cubicBezTo>
                    <a:lnTo>
                      <a:pt x="1954454" y="640792"/>
                    </a:lnTo>
                    <a:cubicBezTo>
                      <a:pt x="1954454" y="681343"/>
                      <a:pt x="1921581" y="714216"/>
                      <a:pt x="1881031" y="714216"/>
                    </a:cubicBezTo>
                    <a:lnTo>
                      <a:pt x="73423" y="714216"/>
                    </a:lnTo>
                    <a:cubicBezTo>
                      <a:pt x="32873" y="714216"/>
                      <a:pt x="0" y="681343"/>
                      <a:pt x="0" y="640792"/>
                    </a:cubicBezTo>
                    <a:lnTo>
                      <a:pt x="0" y="73423"/>
                    </a:lnTo>
                    <a:cubicBezTo>
                      <a:pt x="0" y="32873"/>
                      <a:pt x="32873" y="0"/>
                      <a:pt x="73423" y="0"/>
                    </a:cubicBezTo>
                    <a:close/>
                  </a:path>
                </a:pathLst>
              </a:custGeom>
              <a:solidFill>
                <a:srgbClr val="FFF1B7"/>
              </a:solidFill>
              <a:ln w="38100" cap="rnd">
                <a:solidFill>
                  <a:srgbClr val="000000"/>
                </a:solidFill>
                <a:prstDash val="solid"/>
                <a:round/>
              </a:ln>
            </p:spPr>
          </p:sp>
          <p:sp>
            <p:nvSpPr>
              <p:cNvPr name="TextBox 20" id="20"/>
              <p:cNvSpPr txBox="true"/>
              <p:nvPr/>
            </p:nvSpPr>
            <p:spPr>
              <a:xfrm>
                <a:off x="0" y="-123825"/>
                <a:ext cx="1954454" cy="838041"/>
              </a:xfrm>
              <a:prstGeom prst="rect">
                <a:avLst/>
              </a:prstGeom>
            </p:spPr>
            <p:txBody>
              <a:bodyPr anchor="ctr" rtlCol="false" tIns="50800" lIns="50800" bIns="50800" rIns="50800"/>
              <a:lstStyle/>
              <a:p>
                <a:pPr algn="ctr">
                  <a:lnSpc>
                    <a:spcPts val="4060"/>
                  </a:lnSpc>
                  <a:spcBef>
                    <a:spcPct val="0"/>
                  </a:spcBef>
                </a:pPr>
              </a:p>
            </p:txBody>
          </p:sp>
        </p:grpSp>
        <p:sp>
          <p:nvSpPr>
            <p:cNvPr name="TextBox 21" id="21"/>
            <p:cNvSpPr txBox="true"/>
            <p:nvPr/>
          </p:nvSpPr>
          <p:spPr>
            <a:xfrm rot="0">
              <a:off x="76200" y="1631806"/>
              <a:ext cx="7187389" cy="1359112"/>
            </a:xfrm>
            <a:prstGeom prst="rect">
              <a:avLst/>
            </a:prstGeom>
          </p:spPr>
          <p:txBody>
            <a:bodyPr anchor="t" rtlCol="false" tIns="0" lIns="0" bIns="0" rIns="0">
              <a:spAutoFit/>
            </a:bodyPr>
            <a:lstStyle/>
            <a:p>
              <a:pPr algn="ctr">
                <a:lnSpc>
                  <a:spcPts val="4059"/>
                </a:lnSpc>
              </a:pPr>
              <a:r>
                <a:rPr lang="en-US" sz="2899">
                  <a:solidFill>
                    <a:srgbClr val="000000"/>
                  </a:solidFill>
                  <a:latin typeface="Blogger"/>
                  <a:ea typeface="Blogger"/>
                  <a:cs typeface="Blogger"/>
                  <a:sym typeface="Blogger"/>
                </a:rPr>
                <a:t>Filas horizontales que indican el número de niveles de energía (1-7) </a:t>
              </a:r>
            </a:p>
          </p:txBody>
        </p:sp>
        <p:grpSp>
          <p:nvGrpSpPr>
            <p:cNvPr name="Group 22" id="22"/>
            <p:cNvGrpSpPr/>
            <p:nvPr/>
          </p:nvGrpSpPr>
          <p:grpSpPr>
            <a:xfrm rot="0">
              <a:off x="421923" y="0"/>
              <a:ext cx="6262018" cy="1641331"/>
              <a:chOff x="0" y="0"/>
              <a:chExt cx="1236942" cy="324213"/>
            </a:xfrm>
          </p:grpSpPr>
          <p:sp>
            <p:nvSpPr>
              <p:cNvPr name="Freeform 23" id="23"/>
              <p:cNvSpPr/>
              <p:nvPr/>
            </p:nvSpPr>
            <p:spPr>
              <a:xfrm flipH="false" flipV="false" rot="0">
                <a:off x="0" y="0"/>
                <a:ext cx="1236942" cy="324213"/>
              </a:xfrm>
              <a:custGeom>
                <a:avLst/>
                <a:gdLst/>
                <a:ahLst/>
                <a:cxnLst/>
                <a:rect r="r" b="b" t="t" l="l"/>
                <a:pathLst>
                  <a:path h="324213" w="1236942">
                    <a:moveTo>
                      <a:pt x="84070" y="0"/>
                    </a:moveTo>
                    <a:lnTo>
                      <a:pt x="1152871" y="0"/>
                    </a:lnTo>
                    <a:cubicBezTo>
                      <a:pt x="1175168" y="0"/>
                      <a:pt x="1196552" y="8857"/>
                      <a:pt x="1212318" y="24624"/>
                    </a:cubicBezTo>
                    <a:cubicBezTo>
                      <a:pt x="1228084" y="40390"/>
                      <a:pt x="1236942" y="61774"/>
                      <a:pt x="1236942" y="84070"/>
                    </a:cubicBezTo>
                    <a:lnTo>
                      <a:pt x="1236942" y="240143"/>
                    </a:lnTo>
                    <a:cubicBezTo>
                      <a:pt x="1236942" y="262440"/>
                      <a:pt x="1228084" y="283823"/>
                      <a:pt x="1212318" y="299590"/>
                    </a:cubicBezTo>
                    <a:cubicBezTo>
                      <a:pt x="1196552" y="315356"/>
                      <a:pt x="1175168" y="324213"/>
                      <a:pt x="1152871" y="324213"/>
                    </a:cubicBezTo>
                    <a:lnTo>
                      <a:pt x="84070" y="324213"/>
                    </a:lnTo>
                    <a:cubicBezTo>
                      <a:pt x="61774" y="324213"/>
                      <a:pt x="40390" y="315356"/>
                      <a:pt x="24624" y="299590"/>
                    </a:cubicBezTo>
                    <a:cubicBezTo>
                      <a:pt x="8857" y="283823"/>
                      <a:pt x="0" y="262440"/>
                      <a:pt x="0" y="240143"/>
                    </a:cubicBezTo>
                    <a:lnTo>
                      <a:pt x="0" y="84070"/>
                    </a:lnTo>
                    <a:cubicBezTo>
                      <a:pt x="0" y="61774"/>
                      <a:pt x="8857" y="40390"/>
                      <a:pt x="24624" y="24624"/>
                    </a:cubicBezTo>
                    <a:cubicBezTo>
                      <a:pt x="40390" y="8857"/>
                      <a:pt x="61774" y="0"/>
                      <a:pt x="84070" y="0"/>
                    </a:cubicBezTo>
                    <a:close/>
                  </a:path>
                </a:pathLst>
              </a:custGeom>
              <a:solidFill>
                <a:srgbClr val="FFD600"/>
              </a:solidFill>
              <a:ln w="38100" cap="rnd">
                <a:solidFill>
                  <a:srgbClr val="000000"/>
                </a:solidFill>
                <a:prstDash val="solid"/>
                <a:round/>
              </a:ln>
            </p:spPr>
          </p:sp>
          <p:sp>
            <p:nvSpPr>
              <p:cNvPr name="TextBox 24" id="24"/>
              <p:cNvSpPr txBox="true"/>
              <p:nvPr/>
            </p:nvSpPr>
            <p:spPr>
              <a:xfrm>
                <a:off x="0" y="-38100"/>
                <a:ext cx="1236942" cy="362313"/>
              </a:xfrm>
              <a:prstGeom prst="rect">
                <a:avLst/>
              </a:prstGeom>
            </p:spPr>
            <p:txBody>
              <a:bodyPr anchor="ctr" rtlCol="false" tIns="50800" lIns="50800" bIns="50800" rIns="50800"/>
              <a:lstStyle/>
              <a:p>
                <a:pPr algn="ctr">
                  <a:lnSpc>
                    <a:spcPts val="2799"/>
                  </a:lnSpc>
                  <a:spcBef>
                    <a:spcPct val="0"/>
                  </a:spcBef>
                </a:pPr>
              </a:p>
            </p:txBody>
          </p:sp>
        </p:grpSp>
        <p:sp>
          <p:nvSpPr>
            <p:cNvPr name="TextBox 25" id="25"/>
            <p:cNvSpPr txBox="true"/>
            <p:nvPr/>
          </p:nvSpPr>
          <p:spPr>
            <a:xfrm rot="0">
              <a:off x="708688" y="284351"/>
              <a:ext cx="5688487" cy="1091777"/>
            </a:xfrm>
            <a:prstGeom prst="rect">
              <a:avLst/>
            </a:prstGeom>
          </p:spPr>
          <p:txBody>
            <a:bodyPr anchor="t" rtlCol="false" tIns="0" lIns="0" bIns="0" rIns="0">
              <a:spAutoFit/>
            </a:bodyPr>
            <a:lstStyle/>
            <a:p>
              <a:pPr algn="ctr">
                <a:lnSpc>
                  <a:spcPts val="6490"/>
                </a:lnSpc>
              </a:pPr>
              <a:r>
                <a:rPr lang="en-US" sz="5500">
                  <a:solidFill>
                    <a:srgbClr val="000000"/>
                  </a:solidFill>
                  <a:latin typeface="Bike Park"/>
                  <a:ea typeface="Bike Park"/>
                  <a:cs typeface="Bike Park"/>
                  <a:sym typeface="Bike Park"/>
                </a:rPr>
                <a:t>PERIODOS</a:t>
              </a:r>
            </a:p>
          </p:txBody>
        </p:sp>
      </p:grpSp>
      <p:grpSp>
        <p:nvGrpSpPr>
          <p:cNvPr name="Group 26" id="26"/>
          <p:cNvGrpSpPr/>
          <p:nvPr/>
        </p:nvGrpSpPr>
        <p:grpSpPr>
          <a:xfrm rot="0">
            <a:off x="5358835" y="223439"/>
            <a:ext cx="8201928" cy="1759147"/>
            <a:chOff x="0" y="0"/>
            <a:chExt cx="10935904" cy="2345530"/>
          </a:xfrm>
        </p:grpSpPr>
        <p:grpSp>
          <p:nvGrpSpPr>
            <p:cNvPr name="Group 27" id="27"/>
            <p:cNvGrpSpPr/>
            <p:nvPr/>
          </p:nvGrpSpPr>
          <p:grpSpPr>
            <a:xfrm rot="0">
              <a:off x="0" y="0"/>
              <a:ext cx="10935904" cy="2345530"/>
              <a:chOff x="0" y="0"/>
              <a:chExt cx="2160179" cy="463315"/>
            </a:xfrm>
          </p:grpSpPr>
          <p:sp>
            <p:nvSpPr>
              <p:cNvPr name="Freeform 28" id="28"/>
              <p:cNvSpPr/>
              <p:nvPr/>
            </p:nvSpPr>
            <p:spPr>
              <a:xfrm flipH="false" flipV="false" rot="0">
                <a:off x="0" y="0"/>
                <a:ext cx="2160179" cy="463315"/>
              </a:xfrm>
              <a:custGeom>
                <a:avLst/>
                <a:gdLst/>
                <a:ahLst/>
                <a:cxnLst/>
                <a:rect r="r" b="b" t="t" l="l"/>
                <a:pathLst>
                  <a:path h="463315" w="2160179">
                    <a:moveTo>
                      <a:pt x="48140" y="0"/>
                    </a:moveTo>
                    <a:lnTo>
                      <a:pt x="2112039" y="0"/>
                    </a:lnTo>
                    <a:cubicBezTo>
                      <a:pt x="2124806" y="0"/>
                      <a:pt x="2137051" y="5072"/>
                      <a:pt x="2146079" y="14100"/>
                    </a:cubicBezTo>
                    <a:cubicBezTo>
                      <a:pt x="2155107" y="23128"/>
                      <a:pt x="2160179" y="35372"/>
                      <a:pt x="2160179" y="48140"/>
                    </a:cubicBezTo>
                    <a:lnTo>
                      <a:pt x="2160179" y="415175"/>
                    </a:lnTo>
                    <a:cubicBezTo>
                      <a:pt x="2160179" y="441762"/>
                      <a:pt x="2138626" y="463315"/>
                      <a:pt x="2112039" y="463315"/>
                    </a:cubicBezTo>
                    <a:lnTo>
                      <a:pt x="48140" y="463315"/>
                    </a:lnTo>
                    <a:cubicBezTo>
                      <a:pt x="21553" y="463315"/>
                      <a:pt x="0" y="441762"/>
                      <a:pt x="0" y="415175"/>
                    </a:cubicBezTo>
                    <a:lnTo>
                      <a:pt x="0" y="48140"/>
                    </a:lnTo>
                    <a:cubicBezTo>
                      <a:pt x="0" y="21553"/>
                      <a:pt x="21553" y="0"/>
                      <a:pt x="48140" y="0"/>
                    </a:cubicBezTo>
                    <a:close/>
                  </a:path>
                </a:pathLst>
              </a:custGeom>
              <a:solidFill>
                <a:srgbClr val="38B6FF"/>
              </a:solidFill>
              <a:ln w="38100" cap="rnd">
                <a:solidFill>
                  <a:srgbClr val="000000"/>
                </a:solidFill>
                <a:prstDash val="solid"/>
                <a:round/>
              </a:ln>
            </p:spPr>
          </p:sp>
          <p:sp>
            <p:nvSpPr>
              <p:cNvPr name="TextBox 29" id="29"/>
              <p:cNvSpPr txBox="true"/>
              <p:nvPr/>
            </p:nvSpPr>
            <p:spPr>
              <a:xfrm>
                <a:off x="0" y="-38100"/>
                <a:ext cx="2160179" cy="501415"/>
              </a:xfrm>
              <a:prstGeom prst="rect">
                <a:avLst/>
              </a:prstGeom>
            </p:spPr>
            <p:txBody>
              <a:bodyPr anchor="ctr" rtlCol="false" tIns="50800" lIns="50800" bIns="50800" rIns="50800"/>
              <a:lstStyle/>
              <a:p>
                <a:pPr algn="ctr">
                  <a:lnSpc>
                    <a:spcPts val="2799"/>
                  </a:lnSpc>
                  <a:spcBef>
                    <a:spcPct val="0"/>
                  </a:spcBef>
                </a:pPr>
              </a:p>
            </p:txBody>
          </p:sp>
        </p:grpSp>
        <p:sp>
          <p:nvSpPr>
            <p:cNvPr name="TextBox 30" id="30"/>
            <p:cNvSpPr txBox="true"/>
            <p:nvPr/>
          </p:nvSpPr>
          <p:spPr>
            <a:xfrm rot="0">
              <a:off x="893811" y="494670"/>
              <a:ext cx="9148282" cy="1356191"/>
            </a:xfrm>
            <a:prstGeom prst="rect">
              <a:avLst/>
            </a:prstGeom>
          </p:spPr>
          <p:txBody>
            <a:bodyPr anchor="t" rtlCol="false" tIns="0" lIns="0" bIns="0" rIns="0">
              <a:spAutoFit/>
            </a:bodyPr>
            <a:lstStyle/>
            <a:p>
              <a:pPr algn="ctr">
                <a:lnSpc>
                  <a:spcPts val="7905"/>
                </a:lnSpc>
              </a:pPr>
              <a:r>
                <a:rPr lang="en-US" sz="6699">
                  <a:solidFill>
                    <a:srgbClr val="000000"/>
                  </a:solidFill>
                  <a:latin typeface="Bike Park"/>
                  <a:ea typeface="Bike Park"/>
                  <a:cs typeface="Bike Park"/>
                  <a:sym typeface="Bike Park"/>
                </a:rPr>
                <a:t>GRUPOS Y  PERIODOS</a:t>
              </a:r>
            </a:p>
          </p:txBody>
        </p:sp>
      </p:grpSp>
      <p:sp>
        <p:nvSpPr>
          <p:cNvPr name="Freeform 31" id="31"/>
          <p:cNvSpPr/>
          <p:nvPr/>
        </p:nvSpPr>
        <p:spPr>
          <a:xfrm flipH="false" flipV="false" rot="0">
            <a:off x="10319011" y="5659842"/>
            <a:ext cx="7827275" cy="3965639"/>
          </a:xfrm>
          <a:custGeom>
            <a:avLst/>
            <a:gdLst/>
            <a:ahLst/>
            <a:cxnLst/>
            <a:rect r="r" b="b" t="t" l="l"/>
            <a:pathLst>
              <a:path h="3965639" w="7827275">
                <a:moveTo>
                  <a:pt x="0" y="0"/>
                </a:moveTo>
                <a:lnTo>
                  <a:pt x="7827275" y="0"/>
                </a:lnTo>
                <a:lnTo>
                  <a:pt x="7827275" y="3965640"/>
                </a:lnTo>
                <a:lnTo>
                  <a:pt x="0" y="3965640"/>
                </a:lnTo>
                <a:lnTo>
                  <a:pt x="0" y="0"/>
                </a:lnTo>
                <a:close/>
              </a:path>
            </a:pathLst>
          </a:custGeom>
          <a:blipFill>
            <a:blip r:embed="rId10"/>
            <a:stretch>
              <a:fillRect l="0" t="-21876" r="0" b="-26240"/>
            </a:stretch>
          </a:blipFill>
        </p:spPr>
      </p:sp>
      <p:sp>
        <p:nvSpPr>
          <p:cNvPr name="Freeform 32" id="32"/>
          <p:cNvSpPr/>
          <p:nvPr/>
        </p:nvSpPr>
        <p:spPr>
          <a:xfrm flipH="false" flipV="false" rot="0">
            <a:off x="922632" y="5669797"/>
            <a:ext cx="8537167" cy="3955685"/>
          </a:xfrm>
          <a:custGeom>
            <a:avLst/>
            <a:gdLst/>
            <a:ahLst/>
            <a:cxnLst/>
            <a:rect r="r" b="b" t="t" l="l"/>
            <a:pathLst>
              <a:path h="3955685" w="8537167">
                <a:moveTo>
                  <a:pt x="0" y="0"/>
                </a:moveTo>
                <a:lnTo>
                  <a:pt x="8537167" y="0"/>
                </a:lnTo>
                <a:lnTo>
                  <a:pt x="8537167" y="3955685"/>
                </a:lnTo>
                <a:lnTo>
                  <a:pt x="0" y="3955685"/>
                </a:lnTo>
                <a:lnTo>
                  <a:pt x="0" y="0"/>
                </a:lnTo>
                <a:close/>
              </a:path>
            </a:pathLst>
          </a:custGeom>
          <a:blipFill>
            <a:blip r:embed="rId11"/>
            <a:stretch>
              <a:fillRect l="0" t="-24886" r="0" b="-36978"/>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5347"/>
            <a:ext cx="18288000" cy="10317693"/>
            <a:chOff x="0" y="0"/>
            <a:chExt cx="1149350" cy="1149350"/>
          </a:xfrm>
        </p:grpSpPr>
        <p:sp>
          <p:nvSpPr>
            <p:cNvPr name="Freeform 3" id="3"/>
            <p:cNvSpPr/>
            <p:nvPr/>
          </p:nvSpPr>
          <p:spPr>
            <a:xfrm flipH="false" flipV="false" rot="0">
              <a:off x="0" y="0"/>
              <a:ext cx="8975125" cy="5063571"/>
            </a:xfrm>
            <a:custGeom>
              <a:avLst/>
              <a:gdLst/>
              <a:ahLst/>
              <a:cxnLst/>
              <a:rect r="r" b="b" t="t" l="l"/>
              <a:pathLst>
                <a:path h="5063571" w="8975125">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4765B1">
                <a:alpha val="18824"/>
              </a:srgbClr>
            </a:solidFill>
          </p:spPr>
        </p:sp>
      </p:grpSp>
      <p:sp>
        <p:nvSpPr>
          <p:cNvPr name="Freeform 4" id="4"/>
          <p:cNvSpPr/>
          <p:nvPr/>
        </p:nvSpPr>
        <p:spPr>
          <a:xfrm flipH="false" flipV="false" rot="0">
            <a:off x="0" y="1577340"/>
            <a:ext cx="17908605" cy="6984356"/>
          </a:xfrm>
          <a:custGeom>
            <a:avLst/>
            <a:gdLst/>
            <a:ahLst/>
            <a:cxnLst/>
            <a:rect r="r" b="b" t="t" l="l"/>
            <a:pathLst>
              <a:path h="6984356" w="17908605">
                <a:moveTo>
                  <a:pt x="0" y="0"/>
                </a:moveTo>
                <a:lnTo>
                  <a:pt x="17908605" y="0"/>
                </a:lnTo>
                <a:lnTo>
                  <a:pt x="17908605" y="6984356"/>
                </a:lnTo>
                <a:lnTo>
                  <a:pt x="0" y="6984356"/>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5F1"/>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265241"/>
            <a:ext cx="16230600" cy="7756518"/>
          </a:xfrm>
          <a:custGeom>
            <a:avLst/>
            <a:gdLst/>
            <a:ahLst/>
            <a:cxnLst/>
            <a:rect r="r" b="b" t="t" l="l"/>
            <a:pathLst>
              <a:path h="7756518" w="16230600">
                <a:moveTo>
                  <a:pt x="0" y="0"/>
                </a:moveTo>
                <a:lnTo>
                  <a:pt x="16230600" y="0"/>
                </a:lnTo>
                <a:lnTo>
                  <a:pt x="16230600" y="7756518"/>
                </a:lnTo>
                <a:lnTo>
                  <a:pt x="0" y="7756518"/>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DAGstbUuiAA</dc:identifier>
  <dcterms:modified xsi:type="dcterms:W3CDTF">2011-08-01T06:04:30Z</dcterms:modified>
  <cp:revision>1</cp:revision>
  <dc:title>Clase repaso Futuro</dc:title>
</cp:coreProperties>
</file>