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29"/>
  </p:notesMasterIdLst>
  <p:sldIdLst>
    <p:sldId id="269" r:id="rId2"/>
    <p:sldId id="270" r:id="rId3"/>
    <p:sldId id="272" r:id="rId4"/>
    <p:sldId id="273" r:id="rId5"/>
    <p:sldId id="274" r:id="rId6"/>
    <p:sldId id="275" r:id="rId7"/>
    <p:sldId id="276" r:id="rId8"/>
    <p:sldId id="280" r:id="rId9"/>
    <p:sldId id="256" r:id="rId10"/>
    <p:sldId id="258" r:id="rId11"/>
    <p:sldId id="259" r:id="rId12"/>
    <p:sldId id="425" r:id="rId13"/>
    <p:sldId id="281" r:id="rId14"/>
    <p:sldId id="282" r:id="rId15"/>
    <p:sldId id="283" r:id="rId16"/>
    <p:sldId id="304" r:id="rId17"/>
    <p:sldId id="305" r:id="rId18"/>
    <p:sldId id="271" r:id="rId19"/>
    <p:sldId id="306" r:id="rId20"/>
    <p:sldId id="260" r:id="rId21"/>
    <p:sldId id="261" r:id="rId22"/>
    <p:sldId id="262" r:id="rId23"/>
    <p:sldId id="263" r:id="rId24"/>
    <p:sldId id="264" r:id="rId25"/>
    <p:sldId id="307" r:id="rId26"/>
    <p:sldId id="424" r:id="rId27"/>
    <p:sldId id="267" r:id="rId28"/>
  </p:sldIdLst>
  <p:sldSz cx="18288000" cy="10287000"/>
  <p:notesSz cx="6858000" cy="9144000"/>
  <p:embeddedFontLst>
    <p:embeddedFont>
      <p:font typeface="Flatory Slab" panose="020B0604020202020204" charset="-34"/>
      <p:regular r:id="rId30"/>
    </p:embeddedFont>
    <p:embeddedFont>
      <p:font typeface="Flatory Slab Bold" panose="020B0604020202020204" charset="-34"/>
      <p:regular r:id="rId31"/>
    </p:embeddedFont>
    <p:embeddedFont>
      <p:font typeface="Flatory Slab Medium" panose="020B0604020202020204" charset="-34"/>
      <p:regular r:id="rId32"/>
    </p:embeddedFont>
    <p:embeddedFont>
      <p:font typeface="Kompot Slab" panose="020B0604020202020204" charset="0"/>
      <p:regular r:id="rId33"/>
    </p:embeddedFont>
    <p:embeddedFont>
      <p:font typeface="Open Sans" panose="020B0606030504020204" pitchFamily="34" charset="0"/>
      <p:regular r:id="rId34"/>
      <p:bold r:id="rId35"/>
      <p:italic r:id="rId36"/>
      <p:boldItalic r:id="rId37"/>
    </p:embeddedFont>
    <p:embeddedFont>
      <p:font typeface="Open Sans Bold" panose="020B0806030504020204" charset="0"/>
      <p:regular r:id="rId38"/>
    </p:embeddedFont>
    <p:embeddedFont>
      <p:font typeface="Scripter" panose="020B0604020202020204" charset="0"/>
      <p:regular r:id="rId39"/>
    </p:embeddedFont>
    <p:embeddedFont>
      <p:font typeface="Tw Cen MT" panose="020B0602020104020603" pitchFamily="34" charset="0"/>
      <p:regular r:id="rId40"/>
      <p:bold r:id="rId41"/>
      <p:italic r:id="rId42"/>
      <p:boldItalic r:id="rId43"/>
    </p:embeddedFont>
    <p:embeddedFont>
      <p:font typeface="Tw Cen MT Condensed" panose="020B0606020104020203" pitchFamily="34" charset="0"/>
      <p:regular r:id="rId44"/>
      <p:bold r:id="rId45"/>
    </p:embeddedFont>
    <p:embeddedFont>
      <p:font typeface="Wingdings 3" panose="05040102010807070707" pitchFamily="18" charset="2"/>
      <p:regular r:id="rId46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265" autoAdjust="0"/>
    <p:restoredTop sz="94622" autoAdjust="0"/>
  </p:normalViewPr>
  <p:slideViewPr>
    <p:cSldViewPr>
      <p:cViewPr varScale="1">
        <p:scale>
          <a:sx n="47" d="100"/>
          <a:sy n="47" d="100"/>
        </p:scale>
        <p:origin x="629" y="1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font" Target="fonts/font17.fntdata"/><Relationship Id="rId20" Type="http://schemas.openxmlformats.org/officeDocument/2006/relationships/slide" Target="slides/slide19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svg"/><Relationship Id="rId1" Type="http://schemas.openxmlformats.org/officeDocument/2006/relationships/image" Target="../media/image105.png"/><Relationship Id="rId6" Type="http://schemas.openxmlformats.org/officeDocument/2006/relationships/image" Target="../media/image110.svg"/><Relationship Id="rId5" Type="http://schemas.openxmlformats.org/officeDocument/2006/relationships/image" Target="../media/image109.png"/><Relationship Id="rId4" Type="http://schemas.openxmlformats.org/officeDocument/2006/relationships/image" Target="../media/image10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15D853-F17E-47F1-AB68-C251B6F0545C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C821D95-3B16-4DB0-ADAE-189F64861DA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Dualidad onda-partícula: Los electrones se comportan tanto como partículas como ondas. </a:t>
          </a:r>
        </a:p>
      </dgm:t>
    </dgm:pt>
    <dgm:pt modelId="{80B3AA67-2C8B-4F33-959F-D8FAA9FAD855}" type="parTrans" cxnId="{8CCD8AA8-673D-4B84-B5D3-E5726EB70BA7}">
      <dgm:prSet/>
      <dgm:spPr/>
      <dgm:t>
        <a:bodyPr/>
        <a:lstStyle/>
        <a:p>
          <a:endParaRPr lang="en-US"/>
        </a:p>
      </dgm:t>
    </dgm:pt>
    <dgm:pt modelId="{B21EC342-A5FD-43E3-830E-8AB65B8F36B2}" type="sibTrans" cxnId="{8CCD8AA8-673D-4B84-B5D3-E5726EB70BA7}">
      <dgm:prSet/>
      <dgm:spPr/>
      <dgm:t>
        <a:bodyPr/>
        <a:lstStyle/>
        <a:p>
          <a:endParaRPr lang="en-US"/>
        </a:p>
      </dgm:t>
    </dgm:pt>
    <dgm:pt modelId="{04E94100-B6C6-43E2-B12E-0125CAF25A9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Probabilidad: El modelo describe la probabilidad de encontrar un electrón en una región específica del espacio.</a:t>
          </a:r>
        </a:p>
      </dgm:t>
    </dgm:pt>
    <dgm:pt modelId="{D919B587-03D7-4156-B0E7-9248A4635168}" type="parTrans" cxnId="{629A2BB8-EB51-4487-8FF9-605E6C5B1668}">
      <dgm:prSet/>
      <dgm:spPr/>
      <dgm:t>
        <a:bodyPr/>
        <a:lstStyle/>
        <a:p>
          <a:endParaRPr lang="en-US"/>
        </a:p>
      </dgm:t>
    </dgm:pt>
    <dgm:pt modelId="{C63FD673-231A-4188-B688-E8FEB347E7ED}" type="sibTrans" cxnId="{629A2BB8-EB51-4487-8FF9-605E6C5B1668}">
      <dgm:prSet/>
      <dgm:spPr/>
      <dgm:t>
        <a:bodyPr/>
        <a:lstStyle/>
        <a:p>
          <a:endParaRPr lang="en-US"/>
        </a:p>
      </dgm:t>
    </dgm:pt>
    <dgm:pt modelId="{97C70B30-BAA2-40A4-823F-D25302654BB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Orbitales atómicos: región que ocupan los electrones ocupan en un espacio, son determinados por la ecuación de Schrödinger. </a:t>
          </a:r>
        </a:p>
      </dgm:t>
    </dgm:pt>
    <dgm:pt modelId="{1DC70C53-7447-40E4-AAA1-58DB55FB14E8}" type="parTrans" cxnId="{CF89A04C-D5B3-4660-9D1F-5FB0E90767D8}">
      <dgm:prSet/>
      <dgm:spPr/>
      <dgm:t>
        <a:bodyPr/>
        <a:lstStyle/>
        <a:p>
          <a:endParaRPr lang="en-US"/>
        </a:p>
      </dgm:t>
    </dgm:pt>
    <dgm:pt modelId="{42F850FF-69BB-4CC7-A55E-3D74FB65C038}" type="sibTrans" cxnId="{CF89A04C-D5B3-4660-9D1F-5FB0E90767D8}">
      <dgm:prSet/>
      <dgm:spPr/>
      <dgm:t>
        <a:bodyPr/>
        <a:lstStyle/>
        <a:p>
          <a:endParaRPr lang="en-US"/>
        </a:p>
      </dgm:t>
    </dgm:pt>
    <dgm:pt modelId="{BA7B35D8-1BC5-4B72-BB74-3CDB2B0510A3}" type="pres">
      <dgm:prSet presAssocID="{C715D853-F17E-47F1-AB68-C251B6F0545C}" presName="root" presStyleCnt="0">
        <dgm:presLayoutVars>
          <dgm:dir/>
          <dgm:resizeHandles val="exact"/>
        </dgm:presLayoutVars>
      </dgm:prSet>
      <dgm:spPr/>
    </dgm:pt>
    <dgm:pt modelId="{B1AC488F-87C5-4324-80CD-BDB7E4D1AFD2}" type="pres">
      <dgm:prSet presAssocID="{CC821D95-3B16-4DB0-ADAE-189F64861DA3}" presName="compNode" presStyleCnt="0"/>
      <dgm:spPr/>
    </dgm:pt>
    <dgm:pt modelId="{6DCB55B5-5134-4995-B5BA-602DCCBC0B7F}" type="pres">
      <dgm:prSet presAssocID="{CC821D95-3B16-4DB0-ADAE-189F64861DA3}" presName="bgRect" presStyleLbl="bgShp" presStyleIdx="0" presStyleCnt="3"/>
      <dgm:spPr/>
    </dgm:pt>
    <dgm:pt modelId="{1DD0FA9A-F8FF-4DD0-9A8E-500D2D452600}" type="pres">
      <dgm:prSet presAssocID="{CC821D95-3B16-4DB0-ADAE-189F64861DA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Átomo"/>
        </a:ext>
      </dgm:extLst>
    </dgm:pt>
    <dgm:pt modelId="{5F29DE16-5D1F-4BB7-951F-33052F104EE4}" type="pres">
      <dgm:prSet presAssocID="{CC821D95-3B16-4DB0-ADAE-189F64861DA3}" presName="spaceRect" presStyleCnt="0"/>
      <dgm:spPr/>
    </dgm:pt>
    <dgm:pt modelId="{5886F313-1A95-42FE-881A-34CCD9CA4658}" type="pres">
      <dgm:prSet presAssocID="{CC821D95-3B16-4DB0-ADAE-189F64861DA3}" presName="parTx" presStyleLbl="revTx" presStyleIdx="0" presStyleCnt="3">
        <dgm:presLayoutVars>
          <dgm:chMax val="0"/>
          <dgm:chPref val="0"/>
        </dgm:presLayoutVars>
      </dgm:prSet>
      <dgm:spPr/>
    </dgm:pt>
    <dgm:pt modelId="{F9D5F830-FDFE-41FB-B0FA-285C6D7A722E}" type="pres">
      <dgm:prSet presAssocID="{B21EC342-A5FD-43E3-830E-8AB65B8F36B2}" presName="sibTrans" presStyleCnt="0"/>
      <dgm:spPr/>
    </dgm:pt>
    <dgm:pt modelId="{98D5BAC2-F333-4A0B-8555-51D3130F36C3}" type="pres">
      <dgm:prSet presAssocID="{04E94100-B6C6-43E2-B12E-0125CAF25A9C}" presName="compNode" presStyleCnt="0"/>
      <dgm:spPr/>
    </dgm:pt>
    <dgm:pt modelId="{B8C60BE4-3994-47D7-9467-73AACA93B9C5}" type="pres">
      <dgm:prSet presAssocID="{04E94100-B6C6-43E2-B12E-0125CAF25A9C}" presName="bgRect" presStyleLbl="bgShp" presStyleIdx="1" presStyleCnt="3"/>
      <dgm:spPr/>
    </dgm:pt>
    <dgm:pt modelId="{2774CD62-06F4-43E2-AA26-870D3216CAA3}" type="pres">
      <dgm:prSet presAssocID="{04E94100-B6C6-43E2-B12E-0125CAF25A9C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Irritante"/>
        </a:ext>
      </dgm:extLst>
    </dgm:pt>
    <dgm:pt modelId="{0A2B51D8-A0A9-4ADE-AA47-6C9B0A04040A}" type="pres">
      <dgm:prSet presAssocID="{04E94100-B6C6-43E2-B12E-0125CAF25A9C}" presName="spaceRect" presStyleCnt="0"/>
      <dgm:spPr/>
    </dgm:pt>
    <dgm:pt modelId="{399C7363-F932-4F65-8881-486A958C788B}" type="pres">
      <dgm:prSet presAssocID="{04E94100-B6C6-43E2-B12E-0125CAF25A9C}" presName="parTx" presStyleLbl="revTx" presStyleIdx="1" presStyleCnt="3">
        <dgm:presLayoutVars>
          <dgm:chMax val="0"/>
          <dgm:chPref val="0"/>
        </dgm:presLayoutVars>
      </dgm:prSet>
      <dgm:spPr/>
    </dgm:pt>
    <dgm:pt modelId="{7FD71ECC-0EB5-4B37-BADA-347BBCD691C4}" type="pres">
      <dgm:prSet presAssocID="{C63FD673-231A-4188-B688-E8FEB347E7ED}" presName="sibTrans" presStyleCnt="0"/>
      <dgm:spPr/>
    </dgm:pt>
    <dgm:pt modelId="{761DDE76-FB4C-4965-8B02-3743F52C5099}" type="pres">
      <dgm:prSet presAssocID="{97C70B30-BAA2-40A4-823F-D25302654BBB}" presName="compNode" presStyleCnt="0"/>
      <dgm:spPr/>
    </dgm:pt>
    <dgm:pt modelId="{7FF52DD5-9713-4E81-9831-20C55A75DEFA}" type="pres">
      <dgm:prSet presAssocID="{97C70B30-BAA2-40A4-823F-D25302654BBB}" presName="bgRect" presStyleLbl="bgShp" presStyleIdx="2" presStyleCnt="3"/>
      <dgm:spPr/>
    </dgm:pt>
    <dgm:pt modelId="{E2760A58-CD06-48F8-86C3-C641500077D0}" type="pres">
      <dgm:prSet presAssocID="{97C70B30-BAA2-40A4-823F-D25302654BB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ientífico"/>
        </a:ext>
      </dgm:extLst>
    </dgm:pt>
    <dgm:pt modelId="{B168385C-06F6-4739-BCAA-91B02936F7B8}" type="pres">
      <dgm:prSet presAssocID="{97C70B30-BAA2-40A4-823F-D25302654BBB}" presName="spaceRect" presStyleCnt="0"/>
      <dgm:spPr/>
    </dgm:pt>
    <dgm:pt modelId="{14B69EE2-4139-41FF-8A97-10D22B23D023}" type="pres">
      <dgm:prSet presAssocID="{97C70B30-BAA2-40A4-823F-D25302654BB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CF89A04C-D5B3-4660-9D1F-5FB0E90767D8}" srcId="{C715D853-F17E-47F1-AB68-C251B6F0545C}" destId="{97C70B30-BAA2-40A4-823F-D25302654BBB}" srcOrd="2" destOrd="0" parTransId="{1DC70C53-7447-40E4-AAA1-58DB55FB14E8}" sibTransId="{42F850FF-69BB-4CC7-A55E-3D74FB65C038}"/>
    <dgm:cxn modelId="{1ACA1E52-0231-4BEC-8A27-00A592490102}" type="presOf" srcId="{04E94100-B6C6-43E2-B12E-0125CAF25A9C}" destId="{399C7363-F932-4F65-8881-486A958C788B}" srcOrd="0" destOrd="0" presId="urn:microsoft.com/office/officeart/2018/2/layout/IconVerticalSolidList"/>
    <dgm:cxn modelId="{50FFC982-4F8C-4A29-AA7C-B4D872581584}" type="presOf" srcId="{C715D853-F17E-47F1-AB68-C251B6F0545C}" destId="{BA7B35D8-1BC5-4B72-BB74-3CDB2B0510A3}" srcOrd="0" destOrd="0" presId="urn:microsoft.com/office/officeart/2018/2/layout/IconVerticalSolidList"/>
    <dgm:cxn modelId="{8CCD8AA8-673D-4B84-B5D3-E5726EB70BA7}" srcId="{C715D853-F17E-47F1-AB68-C251B6F0545C}" destId="{CC821D95-3B16-4DB0-ADAE-189F64861DA3}" srcOrd="0" destOrd="0" parTransId="{80B3AA67-2C8B-4F33-959F-D8FAA9FAD855}" sibTransId="{B21EC342-A5FD-43E3-830E-8AB65B8F36B2}"/>
    <dgm:cxn modelId="{ADC268B4-9E28-404A-B307-94485BE362F7}" type="presOf" srcId="{CC821D95-3B16-4DB0-ADAE-189F64861DA3}" destId="{5886F313-1A95-42FE-881A-34CCD9CA4658}" srcOrd="0" destOrd="0" presId="urn:microsoft.com/office/officeart/2018/2/layout/IconVerticalSolidList"/>
    <dgm:cxn modelId="{629A2BB8-EB51-4487-8FF9-605E6C5B1668}" srcId="{C715D853-F17E-47F1-AB68-C251B6F0545C}" destId="{04E94100-B6C6-43E2-B12E-0125CAF25A9C}" srcOrd="1" destOrd="0" parTransId="{D919B587-03D7-4156-B0E7-9248A4635168}" sibTransId="{C63FD673-231A-4188-B688-E8FEB347E7ED}"/>
    <dgm:cxn modelId="{C7983BE2-F982-484F-A0D4-79C2A6CF7962}" type="presOf" srcId="{97C70B30-BAA2-40A4-823F-D25302654BBB}" destId="{14B69EE2-4139-41FF-8A97-10D22B23D023}" srcOrd="0" destOrd="0" presId="urn:microsoft.com/office/officeart/2018/2/layout/IconVerticalSolidList"/>
    <dgm:cxn modelId="{50AB558E-8690-4A91-B5EE-233CC859B8CF}" type="presParOf" srcId="{BA7B35D8-1BC5-4B72-BB74-3CDB2B0510A3}" destId="{B1AC488F-87C5-4324-80CD-BDB7E4D1AFD2}" srcOrd="0" destOrd="0" presId="urn:microsoft.com/office/officeart/2018/2/layout/IconVerticalSolidList"/>
    <dgm:cxn modelId="{EF8E93C3-D0EB-40AB-86CA-26CA2CA2E116}" type="presParOf" srcId="{B1AC488F-87C5-4324-80CD-BDB7E4D1AFD2}" destId="{6DCB55B5-5134-4995-B5BA-602DCCBC0B7F}" srcOrd="0" destOrd="0" presId="urn:microsoft.com/office/officeart/2018/2/layout/IconVerticalSolidList"/>
    <dgm:cxn modelId="{8B4C6630-F8F0-4A5A-871A-FEC0F4F2A82D}" type="presParOf" srcId="{B1AC488F-87C5-4324-80CD-BDB7E4D1AFD2}" destId="{1DD0FA9A-F8FF-4DD0-9A8E-500D2D452600}" srcOrd="1" destOrd="0" presId="urn:microsoft.com/office/officeart/2018/2/layout/IconVerticalSolidList"/>
    <dgm:cxn modelId="{4FA7B0B4-D558-4594-B531-C61B4DF17C46}" type="presParOf" srcId="{B1AC488F-87C5-4324-80CD-BDB7E4D1AFD2}" destId="{5F29DE16-5D1F-4BB7-951F-33052F104EE4}" srcOrd="2" destOrd="0" presId="urn:microsoft.com/office/officeart/2018/2/layout/IconVerticalSolidList"/>
    <dgm:cxn modelId="{F74867B8-8A8D-4C99-AF9A-0D158049FFE3}" type="presParOf" srcId="{B1AC488F-87C5-4324-80CD-BDB7E4D1AFD2}" destId="{5886F313-1A95-42FE-881A-34CCD9CA4658}" srcOrd="3" destOrd="0" presId="urn:microsoft.com/office/officeart/2018/2/layout/IconVerticalSolidList"/>
    <dgm:cxn modelId="{03CCF203-E3DE-45E5-A154-A8507CD18EA3}" type="presParOf" srcId="{BA7B35D8-1BC5-4B72-BB74-3CDB2B0510A3}" destId="{F9D5F830-FDFE-41FB-B0FA-285C6D7A722E}" srcOrd="1" destOrd="0" presId="urn:microsoft.com/office/officeart/2018/2/layout/IconVerticalSolidList"/>
    <dgm:cxn modelId="{742F6678-327A-47C7-9359-03707CF7CE78}" type="presParOf" srcId="{BA7B35D8-1BC5-4B72-BB74-3CDB2B0510A3}" destId="{98D5BAC2-F333-4A0B-8555-51D3130F36C3}" srcOrd="2" destOrd="0" presId="urn:microsoft.com/office/officeart/2018/2/layout/IconVerticalSolidList"/>
    <dgm:cxn modelId="{21B20466-0DA0-4059-B8F9-986AFEF5C179}" type="presParOf" srcId="{98D5BAC2-F333-4A0B-8555-51D3130F36C3}" destId="{B8C60BE4-3994-47D7-9467-73AACA93B9C5}" srcOrd="0" destOrd="0" presId="urn:microsoft.com/office/officeart/2018/2/layout/IconVerticalSolidList"/>
    <dgm:cxn modelId="{A37A0890-6888-4549-A006-CB61B96B210B}" type="presParOf" srcId="{98D5BAC2-F333-4A0B-8555-51D3130F36C3}" destId="{2774CD62-06F4-43E2-AA26-870D3216CAA3}" srcOrd="1" destOrd="0" presId="urn:microsoft.com/office/officeart/2018/2/layout/IconVerticalSolidList"/>
    <dgm:cxn modelId="{58D4879B-0D45-4E9A-9006-AB7CB57082FD}" type="presParOf" srcId="{98D5BAC2-F333-4A0B-8555-51D3130F36C3}" destId="{0A2B51D8-A0A9-4ADE-AA47-6C9B0A04040A}" srcOrd="2" destOrd="0" presId="urn:microsoft.com/office/officeart/2018/2/layout/IconVerticalSolidList"/>
    <dgm:cxn modelId="{2552ADEB-EC73-4F99-AF2D-175C75C5D115}" type="presParOf" srcId="{98D5BAC2-F333-4A0B-8555-51D3130F36C3}" destId="{399C7363-F932-4F65-8881-486A958C788B}" srcOrd="3" destOrd="0" presId="urn:microsoft.com/office/officeart/2018/2/layout/IconVerticalSolidList"/>
    <dgm:cxn modelId="{8D5197C9-D24E-454B-A41D-04D25CB22BF6}" type="presParOf" srcId="{BA7B35D8-1BC5-4B72-BB74-3CDB2B0510A3}" destId="{7FD71ECC-0EB5-4B37-BADA-347BBCD691C4}" srcOrd="3" destOrd="0" presId="urn:microsoft.com/office/officeart/2018/2/layout/IconVerticalSolidList"/>
    <dgm:cxn modelId="{62830989-0772-4D85-B839-87BB9ECDC186}" type="presParOf" srcId="{BA7B35D8-1BC5-4B72-BB74-3CDB2B0510A3}" destId="{761DDE76-FB4C-4965-8B02-3743F52C5099}" srcOrd="4" destOrd="0" presId="urn:microsoft.com/office/officeart/2018/2/layout/IconVerticalSolidList"/>
    <dgm:cxn modelId="{EEC4D60D-AFC8-46A4-991B-7784902293BC}" type="presParOf" srcId="{761DDE76-FB4C-4965-8B02-3743F52C5099}" destId="{7FF52DD5-9713-4E81-9831-20C55A75DEFA}" srcOrd="0" destOrd="0" presId="urn:microsoft.com/office/officeart/2018/2/layout/IconVerticalSolidList"/>
    <dgm:cxn modelId="{83489877-A68A-410D-B517-C1F3D9FACA52}" type="presParOf" srcId="{761DDE76-FB4C-4965-8B02-3743F52C5099}" destId="{E2760A58-CD06-48F8-86C3-C641500077D0}" srcOrd="1" destOrd="0" presId="urn:microsoft.com/office/officeart/2018/2/layout/IconVerticalSolidList"/>
    <dgm:cxn modelId="{E20D0821-E043-4ECD-BEEB-DBB693B470A9}" type="presParOf" srcId="{761DDE76-FB4C-4965-8B02-3743F52C5099}" destId="{B168385C-06F6-4739-BCAA-91B02936F7B8}" srcOrd="2" destOrd="0" presId="urn:microsoft.com/office/officeart/2018/2/layout/IconVerticalSolidList"/>
    <dgm:cxn modelId="{BCFD6799-32C6-4DB5-AC24-945FCB16DE2A}" type="presParOf" srcId="{761DDE76-FB4C-4965-8B02-3743F52C5099}" destId="{14B69EE2-4139-41FF-8A97-10D22B23D023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DCB55B5-5134-4995-B5BA-602DCCBC0B7F}">
      <dsp:nvSpPr>
        <dsp:cNvPr id="0" name=""/>
        <dsp:cNvSpPr/>
      </dsp:nvSpPr>
      <dsp:spPr>
        <a:xfrm>
          <a:off x="0" y="683"/>
          <a:ext cx="9623465" cy="15985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D0FA9A-F8FF-4DD0-9A8E-500D2D452600}">
      <dsp:nvSpPr>
        <dsp:cNvPr id="0" name=""/>
        <dsp:cNvSpPr/>
      </dsp:nvSpPr>
      <dsp:spPr>
        <a:xfrm>
          <a:off x="483547" y="360346"/>
          <a:ext cx="879176" cy="87917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86F313-1A95-42FE-881A-34CCD9CA4658}">
      <dsp:nvSpPr>
        <dsp:cNvPr id="0" name=""/>
        <dsp:cNvSpPr/>
      </dsp:nvSpPr>
      <dsp:spPr>
        <a:xfrm>
          <a:off x="1846271" y="683"/>
          <a:ext cx="7777194" cy="1598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75" tIns="169175" rIns="169175" bIns="1691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Dualidad onda-partícula: Los electrones se comportan tanto como partículas como ondas. </a:t>
          </a:r>
        </a:p>
      </dsp:txBody>
      <dsp:txXfrm>
        <a:off x="1846271" y="683"/>
        <a:ext cx="7777194" cy="1598503"/>
      </dsp:txXfrm>
    </dsp:sp>
    <dsp:sp modelId="{B8C60BE4-3994-47D7-9467-73AACA93B9C5}">
      <dsp:nvSpPr>
        <dsp:cNvPr id="0" name=""/>
        <dsp:cNvSpPr/>
      </dsp:nvSpPr>
      <dsp:spPr>
        <a:xfrm>
          <a:off x="0" y="1998812"/>
          <a:ext cx="9623465" cy="15985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774CD62-06F4-43E2-AA26-870D3216CAA3}">
      <dsp:nvSpPr>
        <dsp:cNvPr id="0" name=""/>
        <dsp:cNvSpPr/>
      </dsp:nvSpPr>
      <dsp:spPr>
        <a:xfrm>
          <a:off x="483547" y="2358475"/>
          <a:ext cx="879176" cy="87917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9C7363-F932-4F65-8881-486A958C788B}">
      <dsp:nvSpPr>
        <dsp:cNvPr id="0" name=""/>
        <dsp:cNvSpPr/>
      </dsp:nvSpPr>
      <dsp:spPr>
        <a:xfrm>
          <a:off x="1846271" y="1998812"/>
          <a:ext cx="7777194" cy="1598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75" tIns="169175" rIns="169175" bIns="1691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Probabilidad: El modelo describe la probabilidad de encontrar un electrón en una región específica del espacio.</a:t>
          </a:r>
        </a:p>
      </dsp:txBody>
      <dsp:txXfrm>
        <a:off x="1846271" y="1998812"/>
        <a:ext cx="7777194" cy="1598503"/>
      </dsp:txXfrm>
    </dsp:sp>
    <dsp:sp modelId="{7FF52DD5-9713-4E81-9831-20C55A75DEFA}">
      <dsp:nvSpPr>
        <dsp:cNvPr id="0" name=""/>
        <dsp:cNvSpPr/>
      </dsp:nvSpPr>
      <dsp:spPr>
        <a:xfrm>
          <a:off x="0" y="3996941"/>
          <a:ext cx="9623465" cy="15985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760A58-CD06-48F8-86C3-C641500077D0}">
      <dsp:nvSpPr>
        <dsp:cNvPr id="0" name=""/>
        <dsp:cNvSpPr/>
      </dsp:nvSpPr>
      <dsp:spPr>
        <a:xfrm>
          <a:off x="483547" y="4356604"/>
          <a:ext cx="879176" cy="879176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4B69EE2-4139-41FF-8A97-10D22B23D023}">
      <dsp:nvSpPr>
        <dsp:cNvPr id="0" name=""/>
        <dsp:cNvSpPr/>
      </dsp:nvSpPr>
      <dsp:spPr>
        <a:xfrm>
          <a:off x="1846271" y="3996941"/>
          <a:ext cx="7777194" cy="15985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9175" tIns="169175" rIns="169175" bIns="169175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Orbitales atómicos: región que ocupan los electrones ocupan en un espacio, son determinados por la ecuación de Schrödinger. </a:t>
          </a:r>
        </a:p>
      </dsp:txBody>
      <dsp:txXfrm>
        <a:off x="1846271" y="3996941"/>
        <a:ext cx="7777194" cy="15985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13.08.2025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‹Nº›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/>
          </a:p>
          <a:p>
            <a:r>
              <a:rPr lang="en-US"/>
              <a:t>Leucipo filosofo grigo, creador de la teoria atomica de la materia.</a:t>
            </a:r>
          </a:p>
          <a:p>
            <a:r>
              <a:rPr lang="en-US"/>
              <a:t>Democrito, su disipulo plantea la teoría "la materia esta formada por particulas identicas e indivisibles llamadas atomos"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Aportes principales:</a:t>
            </a:r>
          </a:p>
          <a:p>
            <a:r>
              <a:rPr lang="en-US"/>
              <a:t>Ley de Conservación de la Materia:</a:t>
            </a:r>
          </a:p>
          <a:p>
            <a:r>
              <a:rPr lang="en-US"/>
              <a:t>Propuso que "la materia no se crea ni se destruye, solo se transforma".</a:t>
            </a:r>
          </a:p>
          <a:p>
            <a:r>
              <a:rPr lang="en-US"/>
              <a:t>Esto fue revolucionario porque rompió con la idea antigua de que en las reacciones químicas algo se perdía o se generaba de la nada.</a:t>
            </a:r>
          </a:p>
          <a:p>
            <a:endParaRPr lang="en-US"/>
          </a:p>
          <a:p>
            <a:r>
              <a:rPr lang="en-US"/>
              <a:t>Revolución química:</a:t>
            </a:r>
          </a:p>
          <a:p>
            <a:r>
              <a:rPr lang="en-US"/>
              <a:t>Lavoisier organizó la química como una ciencia exacta basada en mediciones y observaciones cuantitativas, usando la balanza para pesar reactivos y productos.</a:t>
            </a:r>
          </a:p>
          <a:p>
            <a:endParaRPr lang="en-US"/>
          </a:p>
          <a:p>
            <a:r>
              <a:rPr lang="en-US"/>
              <a:t>Descubrimiento del papel del oxígeno:</a:t>
            </a:r>
          </a:p>
          <a:p>
            <a:r>
              <a:rPr lang="en-US"/>
              <a:t>Identificó que la combustión, la respiración y la oxidación no eran procesos de "fuego" o "flogisto" (como se pensaba antes), sino reacciones con oxígeno.</a:t>
            </a:r>
          </a:p>
          <a:p>
            <a:endParaRPr lang="en-US"/>
          </a:p>
          <a:p>
            <a:r>
              <a:rPr lang="en-US"/>
              <a:t>Nomenclatura química:</a:t>
            </a:r>
          </a:p>
          <a:p>
            <a:r>
              <a:rPr lang="en-US"/>
              <a:t>Ayudó a crear un sistema para nombrar compuestos químicos de manera sistemática y lógica, que todavía es la base de la nomenclatura actual.</a:t>
            </a:r>
          </a:p>
          <a:p>
            <a:endParaRPr lang="en-US"/>
          </a:p>
          <a:p>
            <a:r>
              <a:rPr lang="en-US"/>
              <a:t>Colaboraciones:</a:t>
            </a:r>
          </a:p>
          <a:p>
            <a:r>
              <a:rPr lang="en-US"/>
              <a:t>Trabajó junto a científicos como Laplace, Priestley y otros. También se apoyó mucho en experimentos realizados junto a su esposa, Marie-Anne Lavoisier, que documentaba y dibujaba sus experimentos.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La estructura del átomo, comprendida a través de sus componentes y la relación entre ellos, junto con la configuración electrónica, es la base de nuestra comprensión de la química. Este conocimiento nos ha permitido desentrañar los secretos de la materia y crear tecnologías que mejoran nuestras vidas.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 algn="ctr">
              <a:buNone/>
              <a:defRPr sz="27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700"/>
            </a:lvl4pPr>
            <a:lvl5pPr marL="2743200" indent="0" algn="ctr">
              <a:buNone/>
              <a:defRPr sz="2700"/>
            </a:lvl5pPr>
            <a:lvl6pPr marL="3429000" indent="0" algn="ctr">
              <a:buNone/>
              <a:defRPr sz="2700"/>
            </a:lvl6pPr>
            <a:lvl7pPr marL="4114800" indent="0" algn="ctr">
              <a:buNone/>
              <a:defRPr sz="2700"/>
            </a:lvl7pPr>
            <a:lvl8pPr marL="4800600" indent="0" algn="ctr">
              <a:buNone/>
              <a:defRPr sz="2700"/>
            </a:lvl8pPr>
            <a:lvl9pPr marL="5486400" indent="0" algn="ctr">
              <a:buNone/>
              <a:defRPr sz="27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622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1964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2" y="1143000"/>
            <a:ext cx="3943350" cy="8115300"/>
          </a:xfrm>
        </p:spPr>
        <p:txBody>
          <a:bodyPr vert="eaVert" lIns="45720" tIns="91440" rIns="45720" bIns="91440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5901" y="1143000"/>
            <a:ext cx="11372850" cy="8115300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5087600" y="88895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111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217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1"/>
            <a:ext cx="18288000" cy="6858002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2" y="1"/>
            <a:ext cx="18288000" cy="6858002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6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b="0" spc="3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15900" y="7440206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72025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6191" y="3429000"/>
            <a:ext cx="7132320" cy="603504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83980" y="3429000"/>
            <a:ext cx="7132320" cy="603504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50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3450" b="0" cap="none" baseline="0">
                <a:solidFill>
                  <a:schemeClr val="accent1"/>
                </a:solidFill>
                <a:latin typeface="+mn-lt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6192" y="4451682"/>
            <a:ext cx="7132320" cy="50123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986332" y="3269454"/>
            <a:ext cx="7132320" cy="123444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345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marL="0" lvl="0" indent="0" algn="l" defTabSz="1371600" rtl="0" eaLnBrk="1" latinLnBrk="0" hangingPunct="1">
              <a:lnSpc>
                <a:spcPct val="90000"/>
              </a:lnSpc>
              <a:spcBef>
                <a:spcPts val="2700"/>
              </a:spcBef>
              <a:buNone/>
            </a:pPr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986332" y="4451682"/>
            <a:ext cx="7132320" cy="501235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774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93065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7260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536192" y="707264"/>
            <a:ext cx="6583680" cy="260604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00" y="1234440"/>
            <a:ext cx="8517636" cy="7776972"/>
          </a:xfrm>
        </p:spPr>
        <p:txBody>
          <a:bodyPr/>
          <a:lstStyle>
            <a:lvl1pPr>
              <a:defRPr sz="3600"/>
            </a:lvl1pPr>
            <a:lvl2pPr>
              <a:defRPr sz="30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6192" y="3386259"/>
            <a:ext cx="6583680" cy="5643441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900"/>
              </a:spcBef>
              <a:buNone/>
              <a:defRPr sz="2400"/>
            </a:lvl1pPr>
            <a:lvl2pPr marL="685800" indent="0">
              <a:buNone/>
              <a:defRPr sz="1800"/>
            </a:lvl2pPr>
            <a:lvl3pPr marL="1371600" indent="0">
              <a:buNone/>
              <a:defRPr sz="1500"/>
            </a:lvl3pPr>
            <a:lvl4pPr marL="2057400" indent="0">
              <a:buNone/>
              <a:defRPr sz="1350"/>
            </a:lvl4pPr>
            <a:lvl5pPr marL="2743200" indent="0">
              <a:buNone/>
              <a:defRPr sz="1350"/>
            </a:lvl5pPr>
            <a:lvl6pPr marL="3429000" indent="0">
              <a:buNone/>
              <a:defRPr sz="1350"/>
            </a:lvl6pPr>
            <a:lvl7pPr marL="4114800" indent="0">
              <a:buNone/>
              <a:defRPr sz="1350"/>
            </a:lvl7pPr>
            <a:lvl8pPr marL="4800600" indent="0">
              <a:buNone/>
              <a:defRPr sz="1350"/>
            </a:lvl8pPr>
            <a:lvl9pPr marL="5486400" indent="0">
              <a:buNone/>
              <a:defRPr sz="135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4808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440207"/>
            <a:ext cx="11658600" cy="2194560"/>
          </a:xfrm>
        </p:spPr>
        <p:txBody>
          <a:bodyPr anchor="ctr">
            <a:normAutofit/>
          </a:bodyPr>
          <a:lstStyle>
            <a:lvl1pPr algn="r">
              <a:defRPr sz="7500" spc="300" baseline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2"/>
            <a:ext cx="18283428" cy="6858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15900" y="7440207"/>
            <a:ext cx="4800600" cy="219456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7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12580265" y="7896159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75248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6192" y="877824"/>
            <a:ext cx="14580108" cy="2249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6193" y="3429000"/>
            <a:ext cx="14580110" cy="603504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36194" y="9706056"/>
            <a:ext cx="3231215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1D8BD707-D9CF-40AE-B4C6-C98DA3205C09}" type="datetimeFigureOut">
              <a:rPr lang="en-US" smtClean="0"/>
              <a:pPr/>
              <a:t>8/13/2025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4399" y="9706056"/>
            <a:ext cx="8852189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6256000" y="9706056"/>
            <a:ext cx="1460501" cy="4114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1143000" y="1239486"/>
            <a:ext cx="0" cy="13716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1231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80000"/>
        </a:lnSpc>
        <a:spcBef>
          <a:spcPct val="0"/>
        </a:spcBef>
        <a:buNone/>
        <a:defRPr sz="7500" kern="1200" cap="all" spc="15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137160" indent="-137160" algn="l" defTabSz="1371600" rtl="0" eaLnBrk="1" latinLnBrk="0" hangingPunct="1">
        <a:lnSpc>
          <a:spcPct val="90000"/>
        </a:lnSpc>
        <a:spcBef>
          <a:spcPts val="1800"/>
        </a:spcBef>
        <a:spcAft>
          <a:spcPts val="3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3300" kern="1200">
          <a:solidFill>
            <a:schemeClr val="tx1"/>
          </a:solidFill>
          <a:latin typeface="+mn-lt"/>
          <a:ea typeface="+mn-ea"/>
          <a:cs typeface="+mn-cs"/>
        </a:defRPr>
      </a:lvl1pPr>
      <a:lvl2pPr marL="39776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6720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89154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16586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1824228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043684" indent="-205740" algn="l" defTabSz="1371600" rtl="0" eaLnBrk="1" latinLnBrk="0" hangingPunct="1">
        <a:lnSpc>
          <a:spcPct val="90000"/>
        </a:lnSpc>
        <a:spcBef>
          <a:spcPts val="300"/>
        </a:spcBef>
        <a:spcAft>
          <a:spcPts val="600"/>
        </a:spcAft>
        <a:buClr>
          <a:schemeClr val="accent1"/>
        </a:buClr>
        <a:buFont typeface="Wingdings 3" pitchFamily="18" charset="2"/>
        <a:buChar char="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5.png"/><Relationship Id="rId18" Type="http://schemas.openxmlformats.org/officeDocument/2006/relationships/image" Target="../media/image70.svg"/><Relationship Id="rId26" Type="http://schemas.openxmlformats.org/officeDocument/2006/relationships/image" Target="../media/image77.png"/><Relationship Id="rId3" Type="http://schemas.openxmlformats.org/officeDocument/2006/relationships/image" Target="../media/image55.png"/><Relationship Id="rId21" Type="http://schemas.openxmlformats.org/officeDocument/2006/relationships/image" Target="../media/image52.png"/><Relationship Id="rId7" Type="http://schemas.openxmlformats.org/officeDocument/2006/relationships/image" Target="../media/image59.png"/><Relationship Id="rId12" Type="http://schemas.openxmlformats.org/officeDocument/2006/relationships/image" Target="../media/image64.svg"/><Relationship Id="rId17" Type="http://schemas.openxmlformats.org/officeDocument/2006/relationships/image" Target="../media/image69.png"/><Relationship Id="rId25" Type="http://schemas.openxmlformats.org/officeDocument/2006/relationships/image" Target="../media/image76.svg"/><Relationship Id="rId33" Type="http://schemas.openxmlformats.org/officeDocument/2006/relationships/image" Target="../media/image10.png"/><Relationship Id="rId2" Type="http://schemas.openxmlformats.org/officeDocument/2006/relationships/image" Target="../media/image54.png"/><Relationship Id="rId16" Type="http://schemas.openxmlformats.org/officeDocument/2006/relationships/image" Target="../media/image68.svg"/><Relationship Id="rId20" Type="http://schemas.openxmlformats.org/officeDocument/2006/relationships/image" Target="../media/image72.svg"/><Relationship Id="rId29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svg"/><Relationship Id="rId11" Type="http://schemas.openxmlformats.org/officeDocument/2006/relationships/image" Target="../media/image63.png"/><Relationship Id="rId24" Type="http://schemas.openxmlformats.org/officeDocument/2006/relationships/image" Target="../media/image75.png"/><Relationship Id="rId32" Type="http://schemas.openxmlformats.org/officeDocument/2006/relationships/image" Target="../media/image8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23" Type="http://schemas.openxmlformats.org/officeDocument/2006/relationships/image" Target="../media/image74.svg"/><Relationship Id="rId28" Type="http://schemas.openxmlformats.org/officeDocument/2006/relationships/image" Target="../media/image79.jpeg"/><Relationship Id="rId10" Type="http://schemas.openxmlformats.org/officeDocument/2006/relationships/image" Target="../media/image62.svg"/><Relationship Id="rId19" Type="http://schemas.openxmlformats.org/officeDocument/2006/relationships/image" Target="../media/image71.png"/><Relationship Id="rId31" Type="http://schemas.openxmlformats.org/officeDocument/2006/relationships/image" Target="../media/image82.jpeg"/><Relationship Id="rId4" Type="http://schemas.openxmlformats.org/officeDocument/2006/relationships/image" Target="../media/image56.svg"/><Relationship Id="rId9" Type="http://schemas.openxmlformats.org/officeDocument/2006/relationships/image" Target="../media/image61.png"/><Relationship Id="rId14" Type="http://schemas.openxmlformats.org/officeDocument/2006/relationships/image" Target="../media/image66.svg"/><Relationship Id="rId22" Type="http://schemas.openxmlformats.org/officeDocument/2006/relationships/image" Target="../media/image73.png"/><Relationship Id="rId27" Type="http://schemas.openxmlformats.org/officeDocument/2006/relationships/image" Target="../media/image78.svg"/><Relationship Id="rId30" Type="http://schemas.openxmlformats.org/officeDocument/2006/relationships/image" Target="../media/image81.jpeg"/><Relationship Id="rId8" Type="http://schemas.openxmlformats.org/officeDocument/2006/relationships/image" Target="../media/image6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4.png"/><Relationship Id="rId4" Type="http://schemas.openxmlformats.org/officeDocument/2006/relationships/hyperlink" Target="https://youtu.be/8lX8FjjLKhc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jpeg"/><Relationship Id="rId7" Type="http://schemas.openxmlformats.org/officeDocument/2006/relationships/image" Target="../media/image89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11" Type="http://schemas.openxmlformats.org/officeDocument/2006/relationships/image" Target="../media/image10.png"/><Relationship Id="rId5" Type="http://schemas.openxmlformats.org/officeDocument/2006/relationships/image" Target="../media/image87.svg"/><Relationship Id="rId10" Type="http://schemas.openxmlformats.org/officeDocument/2006/relationships/image" Target="../media/image92.jpeg"/><Relationship Id="rId4" Type="http://schemas.openxmlformats.org/officeDocument/2006/relationships/image" Target="../media/image86.png"/><Relationship Id="rId9" Type="http://schemas.openxmlformats.org/officeDocument/2006/relationships/image" Target="../media/image91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png"/><Relationship Id="rId3" Type="http://schemas.openxmlformats.org/officeDocument/2006/relationships/image" Target="../media/image74.svg"/><Relationship Id="rId7" Type="http://schemas.openxmlformats.org/officeDocument/2006/relationships/image" Target="../media/image9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11" Type="http://schemas.openxmlformats.org/officeDocument/2006/relationships/image" Target="../media/image10.png"/><Relationship Id="rId5" Type="http://schemas.openxmlformats.org/officeDocument/2006/relationships/image" Target="../media/image76.svg"/><Relationship Id="rId10" Type="http://schemas.openxmlformats.org/officeDocument/2006/relationships/image" Target="../media/image97.jpeg"/><Relationship Id="rId4" Type="http://schemas.openxmlformats.org/officeDocument/2006/relationships/image" Target="../media/image75.png"/><Relationship Id="rId9" Type="http://schemas.openxmlformats.org/officeDocument/2006/relationships/image" Target="../media/image96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7" Type="http://schemas.openxmlformats.org/officeDocument/2006/relationships/image" Target="../media/image1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78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image" Target="../media/image81.jpeg"/><Relationship Id="rId7" Type="http://schemas.openxmlformats.org/officeDocument/2006/relationships/diagramData" Target="../diagrams/data1.xml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11" Type="http://schemas.microsoft.com/office/2007/relationships/diagramDrawing" Target="../diagrams/drawing1.xml"/><Relationship Id="rId5" Type="http://schemas.openxmlformats.org/officeDocument/2006/relationships/image" Target="../media/image104.jpeg"/><Relationship Id="rId10" Type="http://schemas.openxmlformats.org/officeDocument/2006/relationships/diagramColors" Target="../diagrams/colors1.xml"/><Relationship Id="rId4" Type="http://schemas.openxmlformats.org/officeDocument/2006/relationships/image" Target="../media/image82.jpeg"/><Relationship Id="rId9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sv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6.svg"/><Relationship Id="rId7" Type="http://schemas.openxmlformats.org/officeDocument/2006/relationships/image" Target="../media/image120.sv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5" Type="http://schemas.openxmlformats.org/officeDocument/2006/relationships/image" Target="../media/image118.svg"/><Relationship Id="rId4" Type="http://schemas.openxmlformats.org/officeDocument/2006/relationships/image" Target="../media/image11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12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svg"/><Relationship Id="rId7" Type="http://schemas.openxmlformats.org/officeDocument/2006/relationships/image" Target="../media/image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10.png"/><Relationship Id="rId5" Type="http://schemas.openxmlformats.org/officeDocument/2006/relationships/image" Target="../media/image20.svg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10.png"/><Relationship Id="rId4" Type="http://schemas.openxmlformats.org/officeDocument/2006/relationships/image" Target="../media/image32.png"/><Relationship Id="rId9" Type="http://schemas.openxmlformats.org/officeDocument/2006/relationships/image" Target="../media/image3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5" Type="http://schemas.openxmlformats.org/officeDocument/2006/relationships/image" Target="../media/image41.svg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3.sv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49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55405" y="-1171573"/>
            <a:ext cx="11728511" cy="9190887"/>
          </a:xfrm>
          <a:custGeom>
            <a:avLst/>
            <a:gdLst/>
            <a:ahLst/>
            <a:cxnLst/>
            <a:rect l="l" t="t" r="r" b="b"/>
            <a:pathLst>
              <a:path w="11728511" h="9190887">
                <a:moveTo>
                  <a:pt x="0" y="0"/>
                </a:moveTo>
                <a:lnTo>
                  <a:pt x="11728511" y="0"/>
                </a:lnTo>
                <a:lnTo>
                  <a:pt x="11728511" y="9190887"/>
                </a:lnTo>
                <a:lnTo>
                  <a:pt x="0" y="919088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3" name="Freeform 3"/>
          <p:cNvSpPr/>
          <p:nvPr/>
        </p:nvSpPr>
        <p:spPr>
          <a:xfrm>
            <a:off x="12431561" y="576496"/>
            <a:ext cx="5499563" cy="3298346"/>
          </a:xfrm>
          <a:custGeom>
            <a:avLst/>
            <a:gdLst/>
            <a:ahLst/>
            <a:cxnLst/>
            <a:rect l="l" t="t" r="r" b="b"/>
            <a:pathLst>
              <a:path w="5499563" h="3298346">
                <a:moveTo>
                  <a:pt x="0" y="0"/>
                </a:moveTo>
                <a:lnTo>
                  <a:pt x="5499563" y="0"/>
                </a:lnTo>
                <a:lnTo>
                  <a:pt x="5499563" y="3298345"/>
                </a:lnTo>
                <a:lnTo>
                  <a:pt x="0" y="32983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b="-23688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" name="Freeform 4"/>
          <p:cNvSpPr/>
          <p:nvPr/>
        </p:nvSpPr>
        <p:spPr>
          <a:xfrm flipH="1">
            <a:off x="12009609" y="2179687"/>
            <a:ext cx="11122258" cy="8715806"/>
          </a:xfrm>
          <a:custGeom>
            <a:avLst/>
            <a:gdLst/>
            <a:ahLst/>
            <a:cxnLst/>
            <a:rect l="l" t="t" r="r" b="b"/>
            <a:pathLst>
              <a:path w="11122258" h="8715806">
                <a:moveTo>
                  <a:pt x="11122258" y="0"/>
                </a:moveTo>
                <a:lnTo>
                  <a:pt x="0" y="0"/>
                </a:lnTo>
                <a:lnTo>
                  <a:pt x="0" y="8715806"/>
                </a:lnTo>
                <a:lnTo>
                  <a:pt x="11122258" y="8715806"/>
                </a:lnTo>
                <a:lnTo>
                  <a:pt x="1112225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787027"/>
              </p:ext>
            </p:extLst>
          </p:nvPr>
        </p:nvGraphicFramePr>
        <p:xfrm>
          <a:off x="1028700" y="3215532"/>
          <a:ext cx="12854420" cy="2681097"/>
        </p:xfrm>
        <a:graphic>
          <a:graphicData uri="http://schemas.openxmlformats.org/drawingml/2006/table">
            <a:tbl>
              <a:tblPr/>
              <a:tblGrid>
                <a:gridCol w="83549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49944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579243">
                <a:tc>
                  <a:txBody>
                    <a:bodyPr/>
                    <a:lstStyle/>
                    <a:p>
                      <a:pPr algn="ctr">
                        <a:lnSpc>
                          <a:spcPts val="8999"/>
                        </a:lnSpc>
                        <a:defRPr/>
                      </a:pPr>
                      <a:r>
                        <a:rPr lang="es-CL" sz="8999" b="1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CAMBIOS DE ESTADO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E5D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519"/>
                        </a:lnSpc>
                        <a:defRPr/>
                      </a:pPr>
                      <a:r>
                        <a:rPr lang="es-CL" sz="31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Una introducción a los diferentes cambios de fase de la materia y sus ejemplos</a:t>
                      </a:r>
                      <a:endParaRPr lang="es-CL" sz="1100" noProof="0" dirty="0"/>
                    </a:p>
                  </a:txBody>
                  <a:tcPr marL="190500" marR="190500" marT="190500" marB="1905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AF8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rot="-2308038">
            <a:off x="-1474368" y="4582042"/>
            <a:ext cx="5044237" cy="5791921"/>
          </a:xfrm>
          <a:custGeom>
            <a:avLst/>
            <a:gdLst/>
            <a:ahLst/>
            <a:cxnLst/>
            <a:rect l="l" t="t" r="r" b="b"/>
            <a:pathLst>
              <a:path w="5044237" h="5791921">
                <a:moveTo>
                  <a:pt x="0" y="0"/>
                </a:moveTo>
                <a:lnTo>
                  <a:pt x="5044236" y="0"/>
                </a:lnTo>
                <a:lnTo>
                  <a:pt x="5044236" y="5791921"/>
                </a:lnTo>
                <a:lnTo>
                  <a:pt x="0" y="579192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7" name="Freeform 7"/>
          <p:cNvSpPr/>
          <p:nvPr/>
        </p:nvSpPr>
        <p:spPr>
          <a:xfrm rot="2503819">
            <a:off x="2073287" y="7008419"/>
            <a:ext cx="3274086" cy="3940366"/>
          </a:xfrm>
          <a:custGeom>
            <a:avLst/>
            <a:gdLst/>
            <a:ahLst/>
            <a:cxnLst/>
            <a:rect l="l" t="t" r="r" b="b"/>
            <a:pathLst>
              <a:path w="3274086" h="3940366">
                <a:moveTo>
                  <a:pt x="0" y="0"/>
                </a:moveTo>
                <a:lnTo>
                  <a:pt x="3274085" y="0"/>
                </a:lnTo>
                <a:lnTo>
                  <a:pt x="3274085" y="3940366"/>
                </a:lnTo>
                <a:lnTo>
                  <a:pt x="0" y="394036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F9F17FF7-815A-E197-FC77-8E0C0A82C0D8}"/>
              </a:ext>
            </a:extLst>
          </p:cNvPr>
          <p:cNvSpPr/>
          <p:nvPr/>
        </p:nvSpPr>
        <p:spPr>
          <a:xfrm>
            <a:off x="7969728" y="135853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038930" y="1600817"/>
            <a:ext cx="8815345" cy="9002098"/>
          </a:xfrm>
          <a:custGeom>
            <a:avLst/>
            <a:gdLst/>
            <a:ahLst/>
            <a:cxnLst/>
            <a:rect l="l" t="t" r="r" b="b"/>
            <a:pathLst>
              <a:path w="8815345" h="9002098">
                <a:moveTo>
                  <a:pt x="0" y="0"/>
                </a:moveTo>
                <a:lnTo>
                  <a:pt x="8815345" y="0"/>
                </a:lnTo>
                <a:lnTo>
                  <a:pt x="8815345" y="9002098"/>
                </a:lnTo>
                <a:lnTo>
                  <a:pt x="0" y="90020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04544"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3" name="Group 3"/>
          <p:cNvGrpSpPr/>
          <p:nvPr/>
        </p:nvGrpSpPr>
        <p:grpSpPr>
          <a:xfrm>
            <a:off x="8819312" y="571142"/>
            <a:ext cx="8982913" cy="9210846"/>
            <a:chOff x="0" y="0"/>
            <a:chExt cx="2024680" cy="20760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24680" cy="2076054"/>
            </a:xfrm>
            <a:custGeom>
              <a:avLst/>
              <a:gdLst/>
              <a:ahLst/>
              <a:cxnLst/>
              <a:rect l="l" t="t" r="r" b="b"/>
              <a:pathLst>
                <a:path w="2024680" h="2076054">
                  <a:moveTo>
                    <a:pt x="17237" y="0"/>
                  </a:moveTo>
                  <a:lnTo>
                    <a:pt x="2007443" y="0"/>
                  </a:lnTo>
                  <a:cubicBezTo>
                    <a:pt x="2016962" y="0"/>
                    <a:pt x="2024680" y="7717"/>
                    <a:pt x="2024680" y="17237"/>
                  </a:cubicBezTo>
                  <a:lnTo>
                    <a:pt x="2024680" y="2058817"/>
                  </a:lnTo>
                  <a:cubicBezTo>
                    <a:pt x="2024680" y="2063388"/>
                    <a:pt x="2022864" y="2067773"/>
                    <a:pt x="2019631" y="2071005"/>
                  </a:cubicBezTo>
                  <a:cubicBezTo>
                    <a:pt x="2016398" y="2074238"/>
                    <a:pt x="2012014" y="2076054"/>
                    <a:pt x="2007443" y="2076054"/>
                  </a:cubicBezTo>
                  <a:lnTo>
                    <a:pt x="17237" y="2076054"/>
                  </a:lnTo>
                  <a:cubicBezTo>
                    <a:pt x="12665" y="2076054"/>
                    <a:pt x="8281" y="2074238"/>
                    <a:pt x="5049" y="2071005"/>
                  </a:cubicBezTo>
                  <a:cubicBezTo>
                    <a:pt x="1816" y="2067773"/>
                    <a:pt x="0" y="2063388"/>
                    <a:pt x="0" y="2058817"/>
                  </a:cubicBezTo>
                  <a:lnTo>
                    <a:pt x="0" y="17237"/>
                  </a:lnTo>
                  <a:cubicBezTo>
                    <a:pt x="0" y="12665"/>
                    <a:pt x="1816" y="8281"/>
                    <a:pt x="5049" y="5049"/>
                  </a:cubicBezTo>
                  <a:cubicBezTo>
                    <a:pt x="8281" y="1816"/>
                    <a:pt x="12665" y="0"/>
                    <a:pt x="172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76200"/>
              <a:ext cx="2024680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9415044" y="3564201"/>
            <a:ext cx="7791450" cy="144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El descubrimiento y comprensión de la estructura del átomo han revolucionado nuestra comprensión de la materia.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15044" y="1734167"/>
            <a:ext cx="7791450" cy="99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91"/>
              </a:lnSpc>
              <a:spcBef>
                <a:spcPct val="0"/>
              </a:spcBef>
            </a:pPr>
            <a:r>
              <a:rPr lang="es-CL" sz="7391" spc="44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Introducción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15044" y="5843893"/>
            <a:ext cx="7791450" cy="2908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A lo largo de la historia, los científicos han explorado y refinado el modelo atómico, </a:t>
            </a:r>
          </a:p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lo que nos ha permitido entender cómo los componentes fundamentales del átomo influyen en el comportamiento químico y las propiedades de la materia que nos rodea.</a:t>
            </a:r>
          </a:p>
        </p:txBody>
      </p:sp>
      <p:sp>
        <p:nvSpPr>
          <p:cNvPr id="9" name="Freeform 9"/>
          <p:cNvSpPr/>
          <p:nvPr/>
        </p:nvSpPr>
        <p:spPr>
          <a:xfrm>
            <a:off x="3775935" y="571142"/>
            <a:ext cx="3944415" cy="3944415"/>
          </a:xfrm>
          <a:custGeom>
            <a:avLst/>
            <a:gdLst/>
            <a:ahLst/>
            <a:cxnLst/>
            <a:rect l="l" t="t" r="r" b="b"/>
            <a:pathLst>
              <a:path w="3944415" h="3944415">
                <a:moveTo>
                  <a:pt x="0" y="0"/>
                </a:moveTo>
                <a:lnTo>
                  <a:pt x="3944415" y="0"/>
                </a:lnTo>
                <a:lnTo>
                  <a:pt x="3944415" y="3944414"/>
                </a:lnTo>
                <a:lnTo>
                  <a:pt x="0" y="39444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10" name="Freeform 10"/>
          <p:cNvSpPr/>
          <p:nvPr/>
        </p:nvSpPr>
        <p:spPr>
          <a:xfrm flipH="1">
            <a:off x="4170512" y="807305"/>
            <a:ext cx="3155259" cy="3472087"/>
          </a:xfrm>
          <a:custGeom>
            <a:avLst/>
            <a:gdLst/>
            <a:ahLst/>
            <a:cxnLst/>
            <a:rect l="l" t="t" r="r" b="b"/>
            <a:pathLst>
              <a:path w="3155259" h="3472087">
                <a:moveTo>
                  <a:pt x="3155260" y="0"/>
                </a:moveTo>
                <a:lnTo>
                  <a:pt x="0" y="0"/>
                </a:lnTo>
                <a:lnTo>
                  <a:pt x="0" y="3472088"/>
                </a:lnTo>
                <a:lnTo>
                  <a:pt x="3155260" y="3472088"/>
                </a:lnTo>
                <a:lnTo>
                  <a:pt x="315526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D10AF74D-4F81-63C5-7B47-C5D81E86F890}"/>
              </a:ext>
            </a:extLst>
          </p:cNvPr>
          <p:cNvSpPr/>
          <p:nvPr/>
        </p:nvSpPr>
        <p:spPr>
          <a:xfrm>
            <a:off x="6172200" y="9667847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39829" y="2307291"/>
            <a:ext cx="2359042" cy="3330564"/>
            <a:chOff x="0" y="0"/>
            <a:chExt cx="621312" cy="8771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2601641" y="3480455"/>
            <a:ext cx="533604" cy="792117"/>
          </a:xfrm>
          <a:custGeom>
            <a:avLst/>
            <a:gdLst/>
            <a:ahLst/>
            <a:cxnLst/>
            <a:rect l="l" t="t" r="r" b="b"/>
            <a:pathLst>
              <a:path w="533604" h="792117">
                <a:moveTo>
                  <a:pt x="0" y="0"/>
                </a:moveTo>
                <a:lnTo>
                  <a:pt x="533603" y="0"/>
                </a:lnTo>
                <a:lnTo>
                  <a:pt x="533603" y="792117"/>
                </a:lnTo>
                <a:lnTo>
                  <a:pt x="0" y="792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390" t="-30890" b="-2372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" name="Freeform 6"/>
          <p:cNvSpPr/>
          <p:nvPr/>
        </p:nvSpPr>
        <p:spPr>
          <a:xfrm>
            <a:off x="1676245" y="3480455"/>
            <a:ext cx="533604" cy="792117"/>
          </a:xfrm>
          <a:custGeom>
            <a:avLst/>
            <a:gdLst/>
            <a:ahLst/>
            <a:cxnLst/>
            <a:rect l="l" t="t" r="r" b="b"/>
            <a:pathLst>
              <a:path w="533604" h="792117">
                <a:moveTo>
                  <a:pt x="0" y="0"/>
                </a:moveTo>
                <a:lnTo>
                  <a:pt x="533604" y="0"/>
                </a:lnTo>
                <a:lnTo>
                  <a:pt x="533604" y="792117"/>
                </a:lnTo>
                <a:lnTo>
                  <a:pt x="0" y="792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390" t="-30890" b="-2372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7" name="Freeform 7"/>
          <p:cNvSpPr/>
          <p:nvPr/>
        </p:nvSpPr>
        <p:spPr>
          <a:xfrm>
            <a:off x="2601641" y="2577934"/>
            <a:ext cx="533604" cy="792117"/>
          </a:xfrm>
          <a:custGeom>
            <a:avLst/>
            <a:gdLst/>
            <a:ahLst/>
            <a:cxnLst/>
            <a:rect l="l" t="t" r="r" b="b"/>
            <a:pathLst>
              <a:path w="533604" h="792117">
                <a:moveTo>
                  <a:pt x="0" y="0"/>
                </a:moveTo>
                <a:lnTo>
                  <a:pt x="533603" y="0"/>
                </a:lnTo>
                <a:lnTo>
                  <a:pt x="533603" y="792117"/>
                </a:lnTo>
                <a:lnTo>
                  <a:pt x="0" y="792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390" t="-30890" b="-2372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8" name="Freeform 8"/>
          <p:cNvSpPr/>
          <p:nvPr/>
        </p:nvSpPr>
        <p:spPr>
          <a:xfrm>
            <a:off x="1676245" y="2577934"/>
            <a:ext cx="533604" cy="792117"/>
          </a:xfrm>
          <a:custGeom>
            <a:avLst/>
            <a:gdLst/>
            <a:ahLst/>
            <a:cxnLst/>
            <a:rect l="l" t="t" r="r" b="b"/>
            <a:pathLst>
              <a:path w="533604" h="792117">
                <a:moveTo>
                  <a:pt x="0" y="0"/>
                </a:moveTo>
                <a:lnTo>
                  <a:pt x="533604" y="0"/>
                </a:lnTo>
                <a:lnTo>
                  <a:pt x="533604" y="792117"/>
                </a:lnTo>
                <a:lnTo>
                  <a:pt x="0" y="7921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7390" t="-30890" b="-2372"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9" name="Group 9"/>
          <p:cNvGrpSpPr/>
          <p:nvPr/>
        </p:nvGrpSpPr>
        <p:grpSpPr>
          <a:xfrm>
            <a:off x="3382954" y="6723705"/>
            <a:ext cx="2359042" cy="3330564"/>
            <a:chOff x="0" y="0"/>
            <a:chExt cx="621312" cy="87718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05AB8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sp>
        <p:nvSpPr>
          <p:cNvPr id="12" name="Freeform 12"/>
          <p:cNvSpPr/>
          <p:nvPr/>
        </p:nvSpPr>
        <p:spPr>
          <a:xfrm rot="5400000">
            <a:off x="3712902" y="8184366"/>
            <a:ext cx="1699146" cy="1575572"/>
          </a:xfrm>
          <a:custGeom>
            <a:avLst/>
            <a:gdLst/>
            <a:ahLst/>
            <a:cxnLst/>
            <a:rect l="l" t="t" r="r" b="b"/>
            <a:pathLst>
              <a:path w="1699146" h="1575572">
                <a:moveTo>
                  <a:pt x="0" y="0"/>
                </a:moveTo>
                <a:lnTo>
                  <a:pt x="1699146" y="0"/>
                </a:lnTo>
                <a:lnTo>
                  <a:pt x="1699146" y="1575572"/>
                </a:lnTo>
                <a:lnTo>
                  <a:pt x="0" y="157557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13" name="Group 13"/>
          <p:cNvGrpSpPr/>
          <p:nvPr/>
        </p:nvGrpSpPr>
        <p:grpSpPr>
          <a:xfrm>
            <a:off x="5592754" y="2307291"/>
            <a:ext cx="2359042" cy="3330564"/>
            <a:chOff x="0" y="0"/>
            <a:chExt cx="621312" cy="87718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7783504" y="6723705"/>
            <a:ext cx="2359042" cy="3330564"/>
            <a:chOff x="0" y="0"/>
            <a:chExt cx="621312" cy="877186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05AB8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0014138" y="2307291"/>
            <a:ext cx="2359042" cy="3330564"/>
            <a:chOff x="0" y="0"/>
            <a:chExt cx="621312" cy="877186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sp>
        <p:nvSpPr>
          <p:cNvPr id="23" name="Freeform 23"/>
          <p:cNvSpPr/>
          <p:nvPr/>
        </p:nvSpPr>
        <p:spPr>
          <a:xfrm rot="-8023204" flipV="1">
            <a:off x="11531715" y="3844653"/>
            <a:ext cx="165600" cy="495001"/>
          </a:xfrm>
          <a:custGeom>
            <a:avLst/>
            <a:gdLst/>
            <a:ahLst/>
            <a:cxnLst/>
            <a:rect l="l" t="t" r="r" b="b"/>
            <a:pathLst>
              <a:path w="165600" h="495001">
                <a:moveTo>
                  <a:pt x="0" y="495001"/>
                </a:moveTo>
                <a:lnTo>
                  <a:pt x="165601" y="495001"/>
                </a:lnTo>
                <a:lnTo>
                  <a:pt x="165601" y="0"/>
                </a:lnTo>
                <a:lnTo>
                  <a:pt x="0" y="0"/>
                </a:lnTo>
                <a:lnTo>
                  <a:pt x="0" y="49500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24" name="Freeform 24"/>
          <p:cNvSpPr/>
          <p:nvPr/>
        </p:nvSpPr>
        <p:spPr>
          <a:xfrm rot="4115401">
            <a:off x="10709132" y="2509100"/>
            <a:ext cx="165600" cy="495001"/>
          </a:xfrm>
          <a:custGeom>
            <a:avLst/>
            <a:gdLst/>
            <a:ahLst/>
            <a:cxnLst/>
            <a:rect l="l" t="t" r="r" b="b"/>
            <a:pathLst>
              <a:path w="165600" h="495001">
                <a:moveTo>
                  <a:pt x="0" y="0"/>
                </a:moveTo>
                <a:lnTo>
                  <a:pt x="165600" y="0"/>
                </a:lnTo>
                <a:lnTo>
                  <a:pt x="165600" y="495001"/>
                </a:lnTo>
                <a:lnTo>
                  <a:pt x="0" y="49500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25" name="Group 25"/>
          <p:cNvGrpSpPr/>
          <p:nvPr/>
        </p:nvGrpSpPr>
        <p:grpSpPr>
          <a:xfrm>
            <a:off x="12165004" y="6723705"/>
            <a:ext cx="2359042" cy="3330564"/>
            <a:chOff x="0" y="0"/>
            <a:chExt cx="621312" cy="877186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05AB8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2501435" y="8130595"/>
            <a:ext cx="1686180" cy="1683114"/>
          </a:xfrm>
          <a:custGeom>
            <a:avLst/>
            <a:gdLst/>
            <a:ahLst/>
            <a:cxnLst/>
            <a:rect l="l" t="t" r="r" b="b"/>
            <a:pathLst>
              <a:path w="1686180" h="1683114">
                <a:moveTo>
                  <a:pt x="0" y="0"/>
                </a:moveTo>
                <a:lnTo>
                  <a:pt x="1686180" y="0"/>
                </a:lnTo>
                <a:lnTo>
                  <a:pt x="1686180" y="1683114"/>
                </a:lnTo>
                <a:lnTo>
                  <a:pt x="0" y="168311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29" name="Group 29"/>
          <p:cNvGrpSpPr/>
          <p:nvPr/>
        </p:nvGrpSpPr>
        <p:grpSpPr>
          <a:xfrm>
            <a:off x="14703416" y="2345391"/>
            <a:ext cx="2359042" cy="3330564"/>
            <a:chOff x="0" y="0"/>
            <a:chExt cx="621312" cy="877186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21311" cy="877186"/>
            </a:xfrm>
            <a:custGeom>
              <a:avLst/>
              <a:gdLst/>
              <a:ahLst/>
              <a:cxnLst/>
              <a:rect l="l" t="t" r="r" b="b"/>
              <a:pathLst>
                <a:path w="621311" h="877186">
                  <a:moveTo>
                    <a:pt x="65636" y="0"/>
                  </a:moveTo>
                  <a:lnTo>
                    <a:pt x="555675" y="0"/>
                  </a:lnTo>
                  <a:cubicBezTo>
                    <a:pt x="573083" y="0"/>
                    <a:pt x="589778" y="6915"/>
                    <a:pt x="602087" y="19224"/>
                  </a:cubicBezTo>
                  <a:cubicBezTo>
                    <a:pt x="614396" y="31534"/>
                    <a:pt x="621311" y="48228"/>
                    <a:pt x="621311" y="65636"/>
                  </a:cubicBezTo>
                  <a:lnTo>
                    <a:pt x="621311" y="811549"/>
                  </a:lnTo>
                  <a:cubicBezTo>
                    <a:pt x="621311" y="828957"/>
                    <a:pt x="614396" y="845652"/>
                    <a:pt x="602087" y="857961"/>
                  </a:cubicBezTo>
                  <a:cubicBezTo>
                    <a:pt x="589778" y="870270"/>
                    <a:pt x="573083" y="877186"/>
                    <a:pt x="555675" y="877186"/>
                  </a:cubicBezTo>
                  <a:lnTo>
                    <a:pt x="65636" y="877186"/>
                  </a:lnTo>
                  <a:cubicBezTo>
                    <a:pt x="48228" y="877186"/>
                    <a:pt x="31534" y="870270"/>
                    <a:pt x="19224" y="857961"/>
                  </a:cubicBezTo>
                  <a:cubicBezTo>
                    <a:pt x="6915" y="845652"/>
                    <a:pt x="0" y="828957"/>
                    <a:pt x="0" y="811549"/>
                  </a:cubicBezTo>
                  <a:lnTo>
                    <a:pt x="0" y="65636"/>
                  </a:lnTo>
                  <a:cubicBezTo>
                    <a:pt x="0" y="48228"/>
                    <a:pt x="6915" y="31534"/>
                    <a:pt x="19224" y="19224"/>
                  </a:cubicBezTo>
                  <a:cubicBezTo>
                    <a:pt x="31534" y="6915"/>
                    <a:pt x="48228" y="0"/>
                    <a:pt x="6563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76200"/>
              <a:ext cx="621312" cy="9533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4917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sp>
        <p:nvSpPr>
          <p:cNvPr id="32" name="AutoShape 32"/>
          <p:cNvSpPr/>
          <p:nvPr/>
        </p:nvSpPr>
        <p:spPr>
          <a:xfrm>
            <a:off x="685800" y="6199830"/>
            <a:ext cx="16135571" cy="0"/>
          </a:xfrm>
          <a:prstGeom prst="line">
            <a:avLst/>
          </a:prstGeom>
          <a:ln w="47625" cap="rnd">
            <a:solidFill>
              <a:srgbClr val="505AB8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3" name="AutoShape 33"/>
          <p:cNvSpPr/>
          <p:nvPr/>
        </p:nvSpPr>
        <p:spPr>
          <a:xfrm flipV="1">
            <a:off x="2371725" y="5656905"/>
            <a:ext cx="0" cy="571500"/>
          </a:xfrm>
          <a:prstGeom prst="line">
            <a:avLst/>
          </a:prstGeom>
          <a:ln w="57150" cap="rnd">
            <a:solidFill>
              <a:srgbClr val="505AB8"/>
            </a:solidFill>
            <a:prstDash val="solid"/>
            <a:headEnd type="triangle" w="lg" len="med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4" name="AutoShape 34"/>
          <p:cNvSpPr/>
          <p:nvPr/>
        </p:nvSpPr>
        <p:spPr>
          <a:xfrm>
            <a:off x="7750358" y="6199830"/>
            <a:ext cx="1212667" cy="523875"/>
          </a:xfrm>
          <a:prstGeom prst="line">
            <a:avLst/>
          </a:prstGeom>
          <a:ln w="47625" cap="flat">
            <a:solidFill>
              <a:srgbClr val="505A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5" name="AutoShape 35"/>
          <p:cNvSpPr/>
          <p:nvPr/>
        </p:nvSpPr>
        <p:spPr>
          <a:xfrm flipV="1">
            <a:off x="5559608" y="5637855"/>
            <a:ext cx="1212667" cy="561975"/>
          </a:xfrm>
          <a:prstGeom prst="line">
            <a:avLst/>
          </a:prstGeom>
          <a:ln w="47625" cap="flat">
            <a:solidFill>
              <a:srgbClr val="505A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6" name="AutoShape 36"/>
          <p:cNvSpPr/>
          <p:nvPr/>
        </p:nvSpPr>
        <p:spPr>
          <a:xfrm>
            <a:off x="3423853" y="6199830"/>
            <a:ext cx="1138622" cy="523875"/>
          </a:xfrm>
          <a:prstGeom prst="line">
            <a:avLst/>
          </a:prstGeom>
          <a:ln w="47625" cap="flat">
            <a:solidFill>
              <a:srgbClr val="505A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7" name="AutoShape 37"/>
          <p:cNvSpPr/>
          <p:nvPr/>
        </p:nvSpPr>
        <p:spPr>
          <a:xfrm flipV="1">
            <a:off x="9984895" y="5637855"/>
            <a:ext cx="1208764" cy="561975"/>
          </a:xfrm>
          <a:prstGeom prst="line">
            <a:avLst/>
          </a:prstGeom>
          <a:ln w="47625" cap="flat">
            <a:solidFill>
              <a:srgbClr val="505A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8" name="AutoShape 38"/>
          <p:cNvSpPr/>
          <p:nvPr/>
        </p:nvSpPr>
        <p:spPr>
          <a:xfrm flipV="1">
            <a:off x="14300292" y="5675955"/>
            <a:ext cx="1582646" cy="523875"/>
          </a:xfrm>
          <a:prstGeom prst="line">
            <a:avLst/>
          </a:prstGeom>
          <a:ln w="47625" cap="flat">
            <a:solidFill>
              <a:srgbClr val="505A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39" name="AutoShape 39"/>
          <p:cNvSpPr/>
          <p:nvPr/>
        </p:nvSpPr>
        <p:spPr>
          <a:xfrm>
            <a:off x="12131858" y="6199830"/>
            <a:ext cx="1212667" cy="523875"/>
          </a:xfrm>
          <a:prstGeom prst="line">
            <a:avLst/>
          </a:prstGeom>
          <a:ln w="47625" cap="flat">
            <a:solidFill>
              <a:srgbClr val="505AB8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40" name="Freeform 40"/>
          <p:cNvSpPr/>
          <p:nvPr/>
        </p:nvSpPr>
        <p:spPr>
          <a:xfrm>
            <a:off x="5938149" y="2577934"/>
            <a:ext cx="1668253" cy="1699146"/>
          </a:xfrm>
          <a:custGeom>
            <a:avLst/>
            <a:gdLst/>
            <a:ahLst/>
            <a:cxnLst/>
            <a:rect l="l" t="t" r="r" b="b"/>
            <a:pathLst>
              <a:path w="1668253" h="1699146">
                <a:moveTo>
                  <a:pt x="0" y="0"/>
                </a:moveTo>
                <a:lnTo>
                  <a:pt x="1668252" y="0"/>
                </a:lnTo>
                <a:lnTo>
                  <a:pt x="1668252" y="1699146"/>
                </a:lnTo>
                <a:lnTo>
                  <a:pt x="0" y="169914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1" name="Freeform 41"/>
          <p:cNvSpPr/>
          <p:nvPr/>
        </p:nvSpPr>
        <p:spPr>
          <a:xfrm>
            <a:off x="1705556" y="2866676"/>
            <a:ext cx="474983" cy="367033"/>
          </a:xfrm>
          <a:custGeom>
            <a:avLst/>
            <a:gdLst/>
            <a:ahLst/>
            <a:cxnLst/>
            <a:rect l="l" t="t" r="r" b="b"/>
            <a:pathLst>
              <a:path w="474983" h="367033">
                <a:moveTo>
                  <a:pt x="0" y="0"/>
                </a:moveTo>
                <a:lnTo>
                  <a:pt x="474983" y="0"/>
                </a:lnTo>
                <a:lnTo>
                  <a:pt x="474983" y="367033"/>
                </a:lnTo>
                <a:lnTo>
                  <a:pt x="0" y="36703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2" name="Freeform 42"/>
          <p:cNvSpPr/>
          <p:nvPr/>
        </p:nvSpPr>
        <p:spPr>
          <a:xfrm>
            <a:off x="2633429" y="2983517"/>
            <a:ext cx="482825" cy="306594"/>
          </a:xfrm>
          <a:custGeom>
            <a:avLst/>
            <a:gdLst/>
            <a:ahLst/>
            <a:cxnLst/>
            <a:rect l="l" t="t" r="r" b="b"/>
            <a:pathLst>
              <a:path w="482825" h="306594">
                <a:moveTo>
                  <a:pt x="0" y="0"/>
                </a:moveTo>
                <a:lnTo>
                  <a:pt x="482825" y="0"/>
                </a:lnTo>
                <a:lnTo>
                  <a:pt x="482825" y="306594"/>
                </a:lnTo>
                <a:lnTo>
                  <a:pt x="0" y="30659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3" name="Freeform 43"/>
          <p:cNvSpPr/>
          <p:nvPr/>
        </p:nvSpPr>
        <p:spPr>
          <a:xfrm>
            <a:off x="1705556" y="3778637"/>
            <a:ext cx="504294" cy="204468"/>
          </a:xfrm>
          <a:custGeom>
            <a:avLst/>
            <a:gdLst/>
            <a:ahLst/>
            <a:cxnLst/>
            <a:rect l="l" t="t" r="r" b="b"/>
            <a:pathLst>
              <a:path w="504294" h="204468">
                <a:moveTo>
                  <a:pt x="0" y="0"/>
                </a:moveTo>
                <a:lnTo>
                  <a:pt x="504293" y="0"/>
                </a:lnTo>
                <a:lnTo>
                  <a:pt x="504293" y="204468"/>
                </a:lnTo>
                <a:lnTo>
                  <a:pt x="0" y="204468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44" name="Freeform 44"/>
          <p:cNvSpPr/>
          <p:nvPr/>
        </p:nvSpPr>
        <p:spPr>
          <a:xfrm>
            <a:off x="2717807" y="3724460"/>
            <a:ext cx="314068" cy="477176"/>
          </a:xfrm>
          <a:custGeom>
            <a:avLst/>
            <a:gdLst/>
            <a:ahLst/>
            <a:cxnLst/>
            <a:rect l="l" t="t" r="r" b="b"/>
            <a:pathLst>
              <a:path w="314068" h="477176">
                <a:moveTo>
                  <a:pt x="0" y="0"/>
                </a:moveTo>
                <a:lnTo>
                  <a:pt x="314069" y="0"/>
                </a:lnTo>
                <a:lnTo>
                  <a:pt x="314069" y="477176"/>
                </a:lnTo>
                <a:lnTo>
                  <a:pt x="0" y="47717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5" name="Freeform 45"/>
          <p:cNvSpPr/>
          <p:nvPr/>
        </p:nvSpPr>
        <p:spPr>
          <a:xfrm>
            <a:off x="8132834" y="8122579"/>
            <a:ext cx="1660382" cy="1691130"/>
          </a:xfrm>
          <a:custGeom>
            <a:avLst/>
            <a:gdLst/>
            <a:ahLst/>
            <a:cxnLst/>
            <a:rect l="l" t="t" r="r" b="b"/>
            <a:pathLst>
              <a:path w="1660382" h="1691130">
                <a:moveTo>
                  <a:pt x="0" y="0"/>
                </a:moveTo>
                <a:lnTo>
                  <a:pt x="1660382" y="0"/>
                </a:lnTo>
                <a:lnTo>
                  <a:pt x="1660382" y="1691130"/>
                </a:lnTo>
                <a:lnTo>
                  <a:pt x="0" y="16911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46" name="TextBox 46"/>
          <p:cNvSpPr txBox="1"/>
          <p:nvPr/>
        </p:nvSpPr>
        <p:spPr>
          <a:xfrm>
            <a:off x="1396352" y="4407856"/>
            <a:ext cx="2045996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</a:pPr>
            <a:r>
              <a:rPr lang="es-CL" sz="1899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¿De qué está hecha la materia?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3580358" y="7428278"/>
            <a:ext cx="196423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Primera </a:t>
            </a:r>
          </a:p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teoría atómica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049236" y="6784992"/>
            <a:ext cx="1026478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s-CL" sz="3300" u="none" strike="noStrike" noProof="0" dirty="0">
                <a:solidFill>
                  <a:srgbClr val="4159C6"/>
                </a:solidFill>
                <a:latin typeface="Kompot Slab"/>
                <a:ea typeface="Kompot Slab"/>
                <a:cs typeface="Kompot Slab"/>
                <a:sym typeface="Kompot Slab"/>
              </a:rPr>
              <a:t>1806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5822023" y="4400905"/>
            <a:ext cx="1900503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Descubrimiento del electrón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6256496" y="4969831"/>
            <a:ext cx="1031558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s-CL" sz="3300" u="none" strike="noStrike" noProof="0" dirty="0">
                <a:solidFill>
                  <a:srgbClr val="4159C6"/>
                </a:solidFill>
                <a:latin typeface="Kompot Slab"/>
                <a:ea typeface="Kompot Slab"/>
                <a:cs typeface="Kompot Slab"/>
                <a:sym typeface="Kompot Slab"/>
              </a:rPr>
              <a:t>1897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7922105" y="7571153"/>
            <a:ext cx="2081840" cy="28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Modelo planetario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8553668" y="6784992"/>
            <a:ext cx="818713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s-CL" sz="3300" noProof="0" dirty="0">
                <a:solidFill>
                  <a:srgbClr val="4159C6"/>
                </a:solidFill>
                <a:latin typeface="Kompot Slab"/>
                <a:ea typeface="Kompot Slab"/>
                <a:cs typeface="Kompot Slab"/>
                <a:sym typeface="Kompot Slab"/>
              </a:rPr>
              <a:t>1911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311547" y="4400905"/>
            <a:ext cx="1764224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Electrones saltarines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10726656" y="4969831"/>
            <a:ext cx="934006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s-CL" sz="3300" noProof="0" dirty="0">
                <a:solidFill>
                  <a:srgbClr val="4159C6"/>
                </a:solidFill>
                <a:latin typeface="Kompot Slab"/>
                <a:ea typeface="Kompot Slab"/>
                <a:cs typeface="Kompot Slab"/>
                <a:sym typeface="Kompot Slab"/>
              </a:rPr>
              <a:t>1913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12260700" y="7428278"/>
            <a:ext cx="2167651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Modelo </a:t>
            </a:r>
          </a:p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atómico cuántico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12800667" y="6784992"/>
            <a:ext cx="1049615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s-CL" sz="3300" noProof="0" dirty="0">
                <a:solidFill>
                  <a:srgbClr val="4159C6"/>
                </a:solidFill>
                <a:latin typeface="Kompot Slab"/>
                <a:ea typeface="Kompot Slab"/>
                <a:cs typeface="Kompot Slab"/>
                <a:sym typeface="Kompot Slab"/>
              </a:rPr>
              <a:t>1927</a:t>
            </a:r>
          </a:p>
        </p:txBody>
      </p:sp>
      <p:sp>
        <p:nvSpPr>
          <p:cNvPr id="57" name="TextBox 57"/>
          <p:cNvSpPr txBox="1"/>
          <p:nvPr/>
        </p:nvSpPr>
        <p:spPr>
          <a:xfrm>
            <a:off x="14851054" y="4400905"/>
            <a:ext cx="2063767" cy="571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Modelo </a:t>
            </a:r>
          </a:p>
          <a:p>
            <a:pPr marL="0" lvl="0" indent="0" algn="ctr">
              <a:lnSpc>
                <a:spcPts val="2279"/>
              </a:lnSpc>
              <a:spcBef>
                <a:spcPct val="0"/>
              </a:spcBef>
            </a:pPr>
            <a:r>
              <a:rPr lang="es-CL" sz="1899" u="none" strike="noStrike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atómico actual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5358289" y="4969831"/>
            <a:ext cx="1049298" cy="6324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80"/>
              </a:lnSpc>
              <a:spcBef>
                <a:spcPct val="0"/>
              </a:spcBef>
            </a:pPr>
            <a:r>
              <a:rPr lang="es-CL" sz="3300" noProof="0" dirty="0">
                <a:solidFill>
                  <a:srgbClr val="4159C6"/>
                </a:solidFill>
                <a:latin typeface="Kompot Slab"/>
                <a:ea typeface="Kompot Slab"/>
                <a:cs typeface="Kompot Slab"/>
                <a:sym typeface="Kompot Slab"/>
              </a:rPr>
              <a:t>1940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210651" y="1123950"/>
            <a:ext cx="15866697" cy="81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000"/>
              </a:lnSpc>
              <a:spcBef>
                <a:spcPct val="0"/>
              </a:spcBef>
            </a:pPr>
            <a:r>
              <a:rPr lang="es-CL" sz="6000" spc="36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línea del tiempo de los </a:t>
            </a:r>
            <a:r>
              <a:rPr lang="es-CL" sz="6000" spc="36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Modelos atómicos</a:t>
            </a:r>
          </a:p>
        </p:txBody>
      </p:sp>
      <p:sp>
        <p:nvSpPr>
          <p:cNvPr id="60" name="Freeform 60"/>
          <p:cNvSpPr/>
          <p:nvPr/>
        </p:nvSpPr>
        <p:spPr>
          <a:xfrm flipH="1">
            <a:off x="15110888" y="2577934"/>
            <a:ext cx="1544099" cy="1699146"/>
          </a:xfrm>
          <a:custGeom>
            <a:avLst/>
            <a:gdLst/>
            <a:ahLst/>
            <a:cxnLst/>
            <a:rect l="l" t="t" r="r" b="b"/>
            <a:pathLst>
              <a:path w="1544099" h="1699146">
                <a:moveTo>
                  <a:pt x="1544099" y="0"/>
                </a:moveTo>
                <a:lnTo>
                  <a:pt x="0" y="0"/>
                </a:lnTo>
                <a:lnTo>
                  <a:pt x="0" y="1699146"/>
                </a:lnTo>
                <a:lnTo>
                  <a:pt x="1544099" y="1699146"/>
                </a:lnTo>
                <a:lnTo>
                  <a:pt x="1544099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2" name="Freeform 3">
            <a:extLst>
              <a:ext uri="{FF2B5EF4-FFF2-40B4-BE49-F238E27FC236}">
                <a16:creationId xmlns:a16="http://schemas.microsoft.com/office/drawing/2014/main" id="{E52FD2E0-5AF0-7592-5FF5-380B62394FB9}"/>
              </a:ext>
            </a:extLst>
          </p:cNvPr>
          <p:cNvSpPr/>
          <p:nvPr/>
        </p:nvSpPr>
        <p:spPr>
          <a:xfrm>
            <a:off x="995069" y="6606230"/>
            <a:ext cx="2634991" cy="2256510"/>
          </a:xfrm>
          <a:custGeom>
            <a:avLst/>
            <a:gdLst/>
            <a:ahLst/>
            <a:cxnLst/>
            <a:rect l="l" t="t" r="r" b="b"/>
            <a:pathLst>
              <a:path w="3513321" h="3008680">
                <a:moveTo>
                  <a:pt x="0" y="0"/>
                </a:moveTo>
                <a:lnTo>
                  <a:pt x="3513321" y="0"/>
                </a:lnTo>
                <a:lnTo>
                  <a:pt x="3513321" y="3008680"/>
                </a:lnTo>
                <a:lnTo>
                  <a:pt x="0" y="300868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3" name="Freeform 7">
            <a:extLst>
              <a:ext uri="{FF2B5EF4-FFF2-40B4-BE49-F238E27FC236}">
                <a16:creationId xmlns:a16="http://schemas.microsoft.com/office/drawing/2014/main" id="{E6CA7F3C-6982-7D69-742C-5F607D2A6E9D}"/>
              </a:ext>
            </a:extLst>
          </p:cNvPr>
          <p:cNvSpPr/>
          <p:nvPr/>
        </p:nvSpPr>
        <p:spPr>
          <a:xfrm>
            <a:off x="7507877" y="2146170"/>
            <a:ext cx="2006088" cy="2287881"/>
          </a:xfrm>
          <a:custGeom>
            <a:avLst/>
            <a:gdLst/>
            <a:ahLst/>
            <a:cxnLst/>
            <a:rect l="l" t="t" r="r" b="b"/>
            <a:pathLst>
              <a:path w="3703773" h="3955486">
                <a:moveTo>
                  <a:pt x="0" y="0"/>
                </a:moveTo>
                <a:lnTo>
                  <a:pt x="3703773" y="0"/>
                </a:lnTo>
                <a:lnTo>
                  <a:pt x="3703773" y="3955486"/>
                </a:lnTo>
                <a:lnTo>
                  <a:pt x="0" y="3955486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4" name="Freeform 7">
            <a:extLst>
              <a:ext uri="{FF2B5EF4-FFF2-40B4-BE49-F238E27FC236}">
                <a16:creationId xmlns:a16="http://schemas.microsoft.com/office/drawing/2014/main" id="{F3385E7C-0939-EC55-55B6-94DEA5BAE248}"/>
              </a:ext>
            </a:extLst>
          </p:cNvPr>
          <p:cNvSpPr/>
          <p:nvPr/>
        </p:nvSpPr>
        <p:spPr>
          <a:xfrm>
            <a:off x="9654288" y="6543920"/>
            <a:ext cx="2080512" cy="2318820"/>
          </a:xfrm>
          <a:custGeom>
            <a:avLst/>
            <a:gdLst/>
            <a:ahLst/>
            <a:cxnLst/>
            <a:rect l="l" t="t" r="r" b="b"/>
            <a:pathLst>
              <a:path w="3874350" h="3698243">
                <a:moveTo>
                  <a:pt x="0" y="0"/>
                </a:moveTo>
                <a:lnTo>
                  <a:pt x="3874350" y="0"/>
                </a:lnTo>
                <a:lnTo>
                  <a:pt x="3874350" y="3698243"/>
                </a:lnTo>
                <a:lnTo>
                  <a:pt x="0" y="3698243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5" name="Freeform 2">
            <a:extLst>
              <a:ext uri="{FF2B5EF4-FFF2-40B4-BE49-F238E27FC236}">
                <a16:creationId xmlns:a16="http://schemas.microsoft.com/office/drawing/2014/main" id="{641E04B1-D39A-3F25-C03D-F95414615038}"/>
              </a:ext>
            </a:extLst>
          </p:cNvPr>
          <p:cNvSpPr/>
          <p:nvPr/>
        </p:nvSpPr>
        <p:spPr>
          <a:xfrm>
            <a:off x="12402418" y="2577934"/>
            <a:ext cx="1769321" cy="2214662"/>
          </a:xfrm>
          <a:custGeom>
            <a:avLst/>
            <a:gdLst/>
            <a:ahLst/>
            <a:cxnLst/>
            <a:rect l="l" t="t" r="r" b="b"/>
            <a:pathLst>
              <a:path w="2480355" h="3112846">
                <a:moveTo>
                  <a:pt x="0" y="0"/>
                </a:moveTo>
                <a:lnTo>
                  <a:pt x="2480356" y="0"/>
                </a:lnTo>
                <a:lnTo>
                  <a:pt x="2480356" y="3112846"/>
                </a:lnTo>
                <a:lnTo>
                  <a:pt x="0" y="3112846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 l="-17157" r="1"/>
            </a:stretch>
          </a:blipFill>
        </p:spPr>
        <p:txBody>
          <a:bodyPr/>
          <a:lstStyle/>
          <a:p>
            <a:endParaRPr lang="es-CL" dirty="0"/>
          </a:p>
        </p:txBody>
      </p:sp>
      <p:grpSp>
        <p:nvGrpSpPr>
          <p:cNvPr id="66" name="Group 2">
            <a:extLst>
              <a:ext uri="{FF2B5EF4-FFF2-40B4-BE49-F238E27FC236}">
                <a16:creationId xmlns:a16="http://schemas.microsoft.com/office/drawing/2014/main" id="{A9187FB9-702B-1143-7C11-1D95F2B1E4A3}"/>
              </a:ext>
            </a:extLst>
          </p:cNvPr>
          <p:cNvGrpSpPr/>
          <p:nvPr/>
        </p:nvGrpSpPr>
        <p:grpSpPr>
          <a:xfrm>
            <a:off x="14619737" y="6505293"/>
            <a:ext cx="3666163" cy="2981607"/>
            <a:chOff x="0" y="0"/>
            <a:chExt cx="12927262" cy="5016910"/>
          </a:xfrm>
        </p:grpSpPr>
        <p:sp>
          <p:nvSpPr>
            <p:cNvPr id="67" name="Freeform 3">
              <a:extLst>
                <a:ext uri="{FF2B5EF4-FFF2-40B4-BE49-F238E27FC236}">
                  <a16:creationId xmlns:a16="http://schemas.microsoft.com/office/drawing/2014/main" id="{DCA11C5F-F112-6826-A98C-F5192AA760B4}"/>
                </a:ext>
              </a:extLst>
            </p:cNvPr>
            <p:cNvSpPr/>
            <p:nvPr/>
          </p:nvSpPr>
          <p:spPr>
            <a:xfrm>
              <a:off x="0" y="0"/>
              <a:ext cx="3551296" cy="5016910"/>
            </a:xfrm>
            <a:custGeom>
              <a:avLst/>
              <a:gdLst/>
              <a:ahLst/>
              <a:cxnLst/>
              <a:rect l="l" t="t" r="r" b="b"/>
              <a:pathLst>
                <a:path w="3551296" h="5016910">
                  <a:moveTo>
                    <a:pt x="0" y="0"/>
                  </a:moveTo>
                  <a:lnTo>
                    <a:pt x="3551296" y="0"/>
                  </a:lnTo>
                  <a:lnTo>
                    <a:pt x="3551296" y="5016910"/>
                  </a:lnTo>
                  <a:lnTo>
                    <a:pt x="0" y="5016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9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68" name="Freeform 4">
              <a:extLst>
                <a:ext uri="{FF2B5EF4-FFF2-40B4-BE49-F238E27FC236}">
                  <a16:creationId xmlns:a16="http://schemas.microsoft.com/office/drawing/2014/main" id="{774E810E-E158-062E-E33E-042D6B3834C1}"/>
                </a:ext>
              </a:extLst>
            </p:cNvPr>
            <p:cNvSpPr/>
            <p:nvPr/>
          </p:nvSpPr>
          <p:spPr>
            <a:xfrm>
              <a:off x="3551296" y="0"/>
              <a:ext cx="5016910" cy="5016910"/>
            </a:xfrm>
            <a:custGeom>
              <a:avLst/>
              <a:gdLst/>
              <a:ahLst/>
              <a:cxnLst/>
              <a:rect l="l" t="t" r="r" b="b"/>
              <a:pathLst>
                <a:path w="5016910" h="5016910">
                  <a:moveTo>
                    <a:pt x="0" y="0"/>
                  </a:moveTo>
                  <a:lnTo>
                    <a:pt x="5016911" y="0"/>
                  </a:lnTo>
                  <a:lnTo>
                    <a:pt x="5016911" y="5016910"/>
                  </a:lnTo>
                  <a:lnTo>
                    <a:pt x="0" y="5016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0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69" name="Freeform 5">
              <a:extLst>
                <a:ext uri="{FF2B5EF4-FFF2-40B4-BE49-F238E27FC236}">
                  <a16:creationId xmlns:a16="http://schemas.microsoft.com/office/drawing/2014/main" id="{64BF9A78-BAEE-BDFF-B5F5-5F73713ADD11}"/>
                </a:ext>
              </a:extLst>
            </p:cNvPr>
            <p:cNvSpPr/>
            <p:nvPr/>
          </p:nvSpPr>
          <p:spPr>
            <a:xfrm>
              <a:off x="8568207" y="0"/>
              <a:ext cx="4359055" cy="5016910"/>
            </a:xfrm>
            <a:custGeom>
              <a:avLst/>
              <a:gdLst/>
              <a:ahLst/>
              <a:cxnLst/>
              <a:rect l="l" t="t" r="r" b="b"/>
              <a:pathLst>
                <a:path w="4359055" h="5016910">
                  <a:moveTo>
                    <a:pt x="0" y="0"/>
                  </a:moveTo>
                  <a:lnTo>
                    <a:pt x="4359055" y="0"/>
                  </a:lnTo>
                  <a:lnTo>
                    <a:pt x="4359055" y="5016910"/>
                  </a:lnTo>
                  <a:lnTo>
                    <a:pt x="0" y="5016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/>
              <a:stretch>
                <a:fillRect b="-38140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sp>
        <p:nvSpPr>
          <p:cNvPr id="71" name="Freeform 3">
            <a:extLst>
              <a:ext uri="{FF2B5EF4-FFF2-40B4-BE49-F238E27FC236}">
                <a16:creationId xmlns:a16="http://schemas.microsoft.com/office/drawing/2014/main" id="{68A4A08E-4856-3F4C-7F46-66450DD4B06D}"/>
              </a:ext>
            </a:extLst>
          </p:cNvPr>
          <p:cNvSpPr/>
          <p:nvPr/>
        </p:nvSpPr>
        <p:spPr>
          <a:xfrm>
            <a:off x="10134600" y="2395483"/>
            <a:ext cx="2072892" cy="1986017"/>
          </a:xfrm>
          <a:custGeom>
            <a:avLst/>
            <a:gdLst/>
            <a:ahLst/>
            <a:cxnLst/>
            <a:rect l="l" t="t" r="r" b="b"/>
            <a:pathLst>
              <a:path w="4582255" h="4478113">
                <a:moveTo>
                  <a:pt x="0" y="0"/>
                </a:moveTo>
                <a:lnTo>
                  <a:pt x="4582256" y="0"/>
                </a:lnTo>
                <a:lnTo>
                  <a:pt x="4582256" y="4478114"/>
                </a:lnTo>
                <a:lnTo>
                  <a:pt x="0" y="4478114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1" name="CuadroTexto 60">
            <a:extLst>
              <a:ext uri="{FF2B5EF4-FFF2-40B4-BE49-F238E27FC236}">
                <a16:creationId xmlns:a16="http://schemas.microsoft.com/office/drawing/2014/main" id="{48E44E7E-551F-9F50-880A-819778D6D7B8}"/>
              </a:ext>
            </a:extLst>
          </p:cNvPr>
          <p:cNvSpPr txBox="1"/>
          <p:nvPr/>
        </p:nvSpPr>
        <p:spPr>
          <a:xfrm>
            <a:off x="1445277" y="891262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John Dalton </a:t>
            </a:r>
            <a:endParaRPr lang="es-CL" dirty="0"/>
          </a:p>
        </p:txBody>
      </p:sp>
      <p:sp>
        <p:nvSpPr>
          <p:cNvPr id="72" name="CuadroTexto 71">
            <a:extLst>
              <a:ext uri="{FF2B5EF4-FFF2-40B4-BE49-F238E27FC236}">
                <a16:creationId xmlns:a16="http://schemas.microsoft.com/office/drawing/2014/main" id="{398B24DE-B9D7-A02C-0A64-AF0B1B6A1692}"/>
              </a:ext>
            </a:extLst>
          </p:cNvPr>
          <p:cNvSpPr txBox="1"/>
          <p:nvPr/>
        </p:nvSpPr>
        <p:spPr>
          <a:xfrm>
            <a:off x="7933348" y="4486156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Joseph Thomson </a:t>
            </a:r>
            <a:endParaRPr lang="es-CL" dirty="0"/>
          </a:p>
        </p:txBody>
      </p:sp>
      <p:sp>
        <p:nvSpPr>
          <p:cNvPr id="74" name="CuadroTexto 73">
            <a:extLst>
              <a:ext uri="{FF2B5EF4-FFF2-40B4-BE49-F238E27FC236}">
                <a16:creationId xmlns:a16="http://schemas.microsoft.com/office/drawing/2014/main" id="{BC542893-3D8E-D5F4-FA61-7E56AF159A70}"/>
              </a:ext>
            </a:extLst>
          </p:cNvPr>
          <p:cNvSpPr txBox="1"/>
          <p:nvPr/>
        </p:nvSpPr>
        <p:spPr>
          <a:xfrm>
            <a:off x="10131416" y="8974174"/>
            <a:ext cx="9144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Rutherford</a:t>
            </a:r>
            <a:endParaRPr lang="es-CL" dirty="0"/>
          </a:p>
        </p:txBody>
      </p:sp>
      <p:sp>
        <p:nvSpPr>
          <p:cNvPr id="76" name="CuadroTexto 75">
            <a:extLst>
              <a:ext uri="{FF2B5EF4-FFF2-40B4-BE49-F238E27FC236}">
                <a16:creationId xmlns:a16="http://schemas.microsoft.com/office/drawing/2014/main" id="{82788A90-2494-FC74-168B-E5C298F52CB1}"/>
              </a:ext>
            </a:extLst>
          </p:cNvPr>
          <p:cNvSpPr txBox="1"/>
          <p:nvPr/>
        </p:nvSpPr>
        <p:spPr>
          <a:xfrm>
            <a:off x="12738191" y="4811129"/>
            <a:ext cx="96338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Bohr </a:t>
            </a:r>
            <a:endParaRPr lang="es-CL" dirty="0"/>
          </a:p>
        </p:txBody>
      </p:sp>
      <p:sp>
        <p:nvSpPr>
          <p:cNvPr id="78" name="CuadroTexto 77">
            <a:extLst>
              <a:ext uri="{FF2B5EF4-FFF2-40B4-BE49-F238E27FC236}">
                <a16:creationId xmlns:a16="http://schemas.microsoft.com/office/drawing/2014/main" id="{C99892ED-81C2-32B9-6D7D-DC3FCCBAA791}"/>
              </a:ext>
            </a:extLst>
          </p:cNvPr>
          <p:cNvSpPr txBox="1"/>
          <p:nvPr/>
        </p:nvSpPr>
        <p:spPr>
          <a:xfrm>
            <a:off x="10783047" y="9321996"/>
            <a:ext cx="11188930" cy="652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16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Schrödinger, Broglie &amp; Heisenberg</a:t>
            </a:r>
          </a:p>
        </p:txBody>
      </p:sp>
      <p:sp>
        <p:nvSpPr>
          <p:cNvPr id="79" name="Freeform 16">
            <a:extLst>
              <a:ext uri="{FF2B5EF4-FFF2-40B4-BE49-F238E27FC236}">
                <a16:creationId xmlns:a16="http://schemas.microsoft.com/office/drawing/2014/main" id="{8788D226-611F-4212-40C8-7CFBBE808149}"/>
              </a:ext>
            </a:extLst>
          </p:cNvPr>
          <p:cNvSpPr/>
          <p:nvPr/>
        </p:nvSpPr>
        <p:spPr>
          <a:xfrm>
            <a:off x="-45671" y="9705947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33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AF91D5-7635-C7B7-1013-98DC68746B37}"/>
              </a:ext>
            </a:extLst>
          </p:cNvPr>
          <p:cNvSpPr txBox="1"/>
          <p:nvPr/>
        </p:nvSpPr>
        <p:spPr>
          <a:xfrm>
            <a:off x="13901863" y="3034665"/>
            <a:ext cx="3704436" cy="42691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 b="1" kern="120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+mj-lt"/>
                <a:ea typeface="+mj-ea"/>
                <a:cs typeface="+mj-cs"/>
              </a:rPr>
              <a:t>Video de modelos atómicos 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556C43FF-20FD-9D54-8418-4F7497B3F32C}"/>
              </a:ext>
            </a:extLst>
          </p:cNvPr>
          <p:cNvSpPr txBox="1"/>
          <p:nvPr/>
        </p:nvSpPr>
        <p:spPr>
          <a:xfrm>
            <a:off x="13738178" y="6499780"/>
            <a:ext cx="4096695" cy="17674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2400" u="sng" kern="1200" dirty="0">
                <a:solidFill>
                  <a:schemeClr val="tx1"/>
                </a:solidFill>
                <a:latin typeface="+mn-lt"/>
                <a:ea typeface="+mn-ea"/>
                <a:cs typeface="+mn-cs"/>
                <a:sym typeface="Arimo"/>
                <a:hlinkClick r:id="rId4" tooltip="https://youtu.be/8lX8FjjLKhc"/>
              </a:rPr>
              <a:t>https://youtu.be/8lX8FjjLKhc</a:t>
            </a:r>
          </a:p>
        </p:txBody>
      </p:sp>
      <p:pic>
        <p:nvPicPr>
          <p:cNvPr id="5" name="Vídeo 4">
            <a:hlinkClick r:id="" action="ppaction://media"/>
            <a:extLst>
              <a:ext uri="{FF2B5EF4-FFF2-40B4-BE49-F238E27FC236}">
                <a16:creationId xmlns:a16="http://schemas.microsoft.com/office/drawing/2014/main" id="{CAE94BC0-435A-91C7-9AA2-E260B969FE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" y="1485900"/>
            <a:ext cx="12869337" cy="723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17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8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7786" b="77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626622">
            <a:off x="7374808" y="921068"/>
            <a:ext cx="1859844" cy="1826029"/>
          </a:xfrm>
          <a:custGeom>
            <a:avLst/>
            <a:gdLst/>
            <a:ahLst/>
            <a:cxnLst/>
            <a:rect l="l" t="t" r="r" b="b"/>
            <a:pathLst>
              <a:path w="1859844" h="1826029">
                <a:moveTo>
                  <a:pt x="0" y="0"/>
                </a:moveTo>
                <a:lnTo>
                  <a:pt x="1859844" y="0"/>
                </a:lnTo>
                <a:lnTo>
                  <a:pt x="1859844" y="1826029"/>
                </a:lnTo>
                <a:lnTo>
                  <a:pt x="0" y="18260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Freeform 5"/>
          <p:cNvSpPr/>
          <p:nvPr/>
        </p:nvSpPr>
        <p:spPr>
          <a:xfrm>
            <a:off x="3913758" y="302448"/>
            <a:ext cx="3477006" cy="4114800"/>
          </a:xfrm>
          <a:custGeom>
            <a:avLst/>
            <a:gdLst/>
            <a:ahLst/>
            <a:cxnLst/>
            <a:rect l="l" t="t" r="r" b="b"/>
            <a:pathLst>
              <a:path w="3477006" h="4114800">
                <a:moveTo>
                  <a:pt x="0" y="0"/>
                </a:moveTo>
                <a:lnTo>
                  <a:pt x="3477006" y="0"/>
                </a:lnTo>
                <a:lnTo>
                  <a:pt x="347700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6" name="Freeform 6"/>
          <p:cNvSpPr/>
          <p:nvPr/>
        </p:nvSpPr>
        <p:spPr>
          <a:xfrm>
            <a:off x="0" y="77424"/>
            <a:ext cx="3489819" cy="10209576"/>
          </a:xfrm>
          <a:custGeom>
            <a:avLst/>
            <a:gdLst/>
            <a:ahLst/>
            <a:cxnLst/>
            <a:rect l="l" t="t" r="r" b="b"/>
            <a:pathLst>
              <a:path w="3489819" h="10209576">
                <a:moveTo>
                  <a:pt x="0" y="0"/>
                </a:moveTo>
                <a:lnTo>
                  <a:pt x="3489819" y="0"/>
                </a:lnTo>
                <a:lnTo>
                  <a:pt x="3489819" y="10209576"/>
                </a:lnTo>
                <a:lnTo>
                  <a:pt x="0" y="102095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grpSp>
        <p:nvGrpSpPr>
          <p:cNvPr id="7" name="Group 7"/>
          <p:cNvGrpSpPr/>
          <p:nvPr/>
        </p:nvGrpSpPr>
        <p:grpSpPr>
          <a:xfrm>
            <a:off x="9393129" y="1442098"/>
            <a:ext cx="8215511" cy="1767546"/>
            <a:chOff x="0" y="0"/>
            <a:chExt cx="10954015" cy="2356727"/>
          </a:xfrm>
        </p:grpSpPr>
        <p:grpSp>
          <p:nvGrpSpPr>
            <p:cNvPr id="8" name="Group 8"/>
            <p:cNvGrpSpPr/>
            <p:nvPr/>
          </p:nvGrpSpPr>
          <p:grpSpPr>
            <a:xfrm rot="-177872">
              <a:off x="39205" y="279740"/>
              <a:ext cx="10864429" cy="1797248"/>
              <a:chOff x="0" y="0"/>
              <a:chExt cx="4913405" cy="81280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49134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913404" h="812800">
                    <a:moveTo>
                      <a:pt x="0" y="0"/>
                    </a:moveTo>
                    <a:lnTo>
                      <a:pt x="4913404" y="0"/>
                    </a:lnTo>
                    <a:lnTo>
                      <a:pt x="49134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4913405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 rot="-177872">
              <a:off x="50050" y="723600"/>
              <a:ext cx="10886746" cy="9475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2"/>
                </a:lnSpc>
                <a:spcBef>
                  <a:spcPct val="0"/>
                </a:spcBef>
              </a:pPr>
              <a:r>
                <a:rPr lang="en-US" sz="4861">
                  <a:solidFill>
                    <a:srgbClr val="FFFFFF"/>
                  </a:solidFill>
                  <a:latin typeface="Scripter"/>
                  <a:ea typeface="Scripter"/>
                  <a:cs typeface="Scripter"/>
                  <a:sym typeface="Scripter"/>
                </a:rPr>
                <a:t>Teoría atómica de la materia</a:t>
              </a:r>
            </a:p>
          </p:txBody>
        </p:sp>
      </p:grpSp>
      <p:sp>
        <p:nvSpPr>
          <p:cNvPr id="12" name="Freeform 12"/>
          <p:cNvSpPr/>
          <p:nvPr/>
        </p:nvSpPr>
        <p:spPr>
          <a:xfrm>
            <a:off x="12604941" y="4314286"/>
            <a:ext cx="5683059" cy="5222049"/>
          </a:xfrm>
          <a:custGeom>
            <a:avLst/>
            <a:gdLst/>
            <a:ahLst/>
            <a:cxnLst/>
            <a:rect l="l" t="t" r="r" b="b"/>
            <a:pathLst>
              <a:path w="5683059" h="5222049">
                <a:moveTo>
                  <a:pt x="0" y="0"/>
                </a:moveTo>
                <a:lnTo>
                  <a:pt x="5683059" y="0"/>
                </a:lnTo>
                <a:lnTo>
                  <a:pt x="5683059" y="5222048"/>
                </a:lnTo>
                <a:lnTo>
                  <a:pt x="0" y="522204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37694" r="-26391"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3" name="TextBox 13"/>
          <p:cNvSpPr txBox="1"/>
          <p:nvPr/>
        </p:nvSpPr>
        <p:spPr>
          <a:xfrm>
            <a:off x="7543800" y="36127"/>
            <a:ext cx="7416574" cy="8742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Leucipo</a:t>
            </a: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</a:t>
            </a:r>
            <a:r>
              <a:rPr lang="en-US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siglo</a:t>
            </a:r>
            <a:r>
              <a:rPr lang="en-US" sz="5199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  400 </a:t>
            </a:r>
            <a:r>
              <a:rPr lang="en-US" sz="5199" b="1" dirty="0" err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a.C</a:t>
            </a:r>
            <a:endParaRPr lang="en-US" sz="5199" b="1" dirty="0">
              <a:solidFill>
                <a:srgbClr val="000000"/>
              </a:solidFill>
              <a:latin typeface="Open Sans Bold"/>
              <a:ea typeface="Open Sans Bold"/>
              <a:cs typeface="Open Sans Bold"/>
              <a:sym typeface="Open Sans Bold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2875055" y="5211179"/>
            <a:ext cx="9729886" cy="3352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2"/>
              </a:lnSpc>
            </a:pPr>
            <a:r>
              <a:rPr lang="en-US" sz="47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Demócrito plantea la teoría </a:t>
            </a:r>
          </a:p>
          <a:p>
            <a:pPr algn="ctr">
              <a:lnSpc>
                <a:spcPts val="6692"/>
              </a:lnSpc>
            </a:pPr>
            <a:r>
              <a:rPr lang="en-US" sz="478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“toda la materia esta formada por partículas idénticas e indivisibles llamadas átomos.”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1BFB5CE1-E067-7833-B477-CE01E69CC6F4}"/>
              </a:ext>
            </a:extLst>
          </p:cNvPr>
          <p:cNvSpPr/>
          <p:nvPr/>
        </p:nvSpPr>
        <p:spPr>
          <a:xfrm>
            <a:off x="7647883" y="939610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6571826" cy="7646606"/>
            <a:chOff x="0" y="0"/>
            <a:chExt cx="8762435" cy="10195474"/>
          </a:xfrm>
        </p:grpSpPr>
        <p:sp>
          <p:nvSpPr>
            <p:cNvPr id="3" name="Freeform 3"/>
            <p:cNvSpPr/>
            <p:nvPr/>
          </p:nvSpPr>
          <p:spPr>
            <a:xfrm>
              <a:off x="2831621" y="0"/>
              <a:ext cx="3513321" cy="3008680"/>
            </a:xfrm>
            <a:custGeom>
              <a:avLst/>
              <a:gdLst/>
              <a:ahLst/>
              <a:cxnLst/>
              <a:rect l="l" t="t" r="r" b="b"/>
              <a:pathLst>
                <a:path w="3513321" h="3008680">
                  <a:moveTo>
                    <a:pt x="0" y="0"/>
                  </a:moveTo>
                  <a:lnTo>
                    <a:pt x="3513321" y="0"/>
                  </a:lnTo>
                  <a:lnTo>
                    <a:pt x="3513321" y="3008680"/>
                  </a:lnTo>
                  <a:lnTo>
                    <a:pt x="0" y="30086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3155669"/>
              <a:ext cx="8362139" cy="16939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0"/>
                </a:lnSpc>
              </a:pPr>
              <a:r>
                <a:rPr lang="en-US" sz="37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John Dalton en 1806 </a:t>
              </a:r>
              <a:r>
                <a:rPr lang="en-US" sz="37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postula</a:t>
              </a:r>
              <a:r>
                <a:rPr lang="en-US" sz="37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la </a:t>
              </a:r>
              <a:r>
                <a:rPr lang="en-US" sz="37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teoría</a:t>
              </a:r>
              <a:r>
                <a:rPr lang="en-US" sz="37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3700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atómica</a:t>
              </a:r>
              <a:endParaRPr lang="en-US" sz="3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024775"/>
              <a:ext cx="8762435" cy="5170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La materia está constituida por átomos y son </a:t>
              </a:r>
              <a:r>
                <a:rPr lang="en-US" sz="2201" b="1">
                  <a:solidFill>
                    <a:srgbClr val="DB334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indivisibles.</a:t>
              </a:r>
            </a:p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Todos los átomos de un mismo elemento son </a:t>
              </a:r>
              <a:r>
                <a:rPr lang="en-US" sz="2201" b="1">
                  <a:solidFill>
                    <a:srgbClr val="DB334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idénticos</a:t>
              </a: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</a:t>
              </a:r>
            </a:p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En todo cambio químico existe un reordenamiento de átomos.</a:t>
              </a:r>
            </a:p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Los átomos se combinan y forman compuestos, guardando relación en </a:t>
              </a:r>
              <a:r>
                <a:rPr lang="en-US" sz="2201" b="1">
                  <a:solidFill>
                    <a:srgbClr val="DB334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números enteros y simples.</a:t>
              </a:r>
            </a:p>
            <a:p>
              <a:pPr algn="l">
                <a:lnSpc>
                  <a:spcPts val="3082"/>
                </a:lnSpc>
              </a:pPr>
              <a:endParaRPr lang="en-US" sz="2201" b="1">
                <a:solidFill>
                  <a:srgbClr val="DB3349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16174" y="0"/>
            <a:ext cx="6571826" cy="10287000"/>
            <a:chOff x="0" y="0"/>
            <a:chExt cx="8762435" cy="13716000"/>
          </a:xfrm>
        </p:grpSpPr>
        <p:sp>
          <p:nvSpPr>
            <p:cNvPr id="7" name="Freeform 7"/>
            <p:cNvSpPr/>
            <p:nvPr/>
          </p:nvSpPr>
          <p:spPr>
            <a:xfrm>
              <a:off x="2233201" y="0"/>
              <a:ext cx="3703773" cy="3955486"/>
            </a:xfrm>
            <a:custGeom>
              <a:avLst/>
              <a:gdLst/>
              <a:ahLst/>
              <a:cxnLst/>
              <a:rect l="l" t="t" r="r" b="b"/>
              <a:pathLst>
                <a:path w="3703773" h="3955486">
                  <a:moveTo>
                    <a:pt x="0" y="0"/>
                  </a:moveTo>
                  <a:lnTo>
                    <a:pt x="3703773" y="0"/>
                  </a:lnTo>
                  <a:lnTo>
                    <a:pt x="3703773" y="3955486"/>
                  </a:lnTo>
                  <a:lnTo>
                    <a:pt x="0" y="3955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Freeform 8"/>
            <p:cNvSpPr/>
            <p:nvPr/>
          </p:nvSpPr>
          <p:spPr>
            <a:xfrm>
              <a:off x="2048034" y="8963220"/>
              <a:ext cx="4666366" cy="4752780"/>
            </a:xfrm>
            <a:custGeom>
              <a:avLst/>
              <a:gdLst/>
              <a:ahLst/>
              <a:cxnLst/>
              <a:rect l="l" t="t" r="r" b="b"/>
              <a:pathLst>
                <a:path w="4666366" h="4752780">
                  <a:moveTo>
                    <a:pt x="0" y="0"/>
                  </a:moveTo>
                  <a:lnTo>
                    <a:pt x="4666366" y="0"/>
                  </a:lnTo>
                  <a:lnTo>
                    <a:pt x="4666366" y="4752780"/>
                  </a:lnTo>
                  <a:lnTo>
                    <a:pt x="0" y="475278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88811"/>
              <a:ext cx="8362139" cy="817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0"/>
                </a:lnSpc>
              </a:pPr>
              <a:r>
                <a:rPr lang="en-US" sz="3700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Joseph Thomson en 1897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4881617"/>
              <a:ext cx="8762435" cy="41292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Descubrió la primera partícula subatómica estudiando los rayos catódicos (-).</a:t>
              </a:r>
            </a:p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Todos los atomos contiene electrones y poseen la misma cantidad de cargas positivas.</a:t>
              </a:r>
            </a:p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Propuso un modelo de átomo, que consiste en una esfera positiva con los electrones incrustados.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500329" y="0"/>
            <a:ext cx="4989699" cy="4428295"/>
            <a:chOff x="0" y="0"/>
            <a:chExt cx="6652932" cy="5904393"/>
          </a:xfrm>
        </p:grpSpPr>
        <p:sp>
          <p:nvSpPr>
            <p:cNvPr id="12" name="Freeform 12"/>
            <p:cNvSpPr/>
            <p:nvPr/>
          </p:nvSpPr>
          <p:spPr>
            <a:xfrm>
              <a:off x="1666564" y="0"/>
              <a:ext cx="2998870" cy="3625007"/>
            </a:xfrm>
            <a:custGeom>
              <a:avLst/>
              <a:gdLst/>
              <a:ahLst/>
              <a:cxnLst/>
              <a:rect l="l" t="t" r="r" b="b"/>
              <a:pathLst>
                <a:path w="2998870" h="3625007">
                  <a:moveTo>
                    <a:pt x="0" y="0"/>
                  </a:moveTo>
                  <a:lnTo>
                    <a:pt x="2998869" y="0"/>
                  </a:lnTo>
                  <a:lnTo>
                    <a:pt x="2998869" y="3625007"/>
                  </a:lnTo>
                  <a:lnTo>
                    <a:pt x="0" y="362500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52853" y="3558332"/>
              <a:ext cx="6500079" cy="796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3594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M. Faraday 1791-1867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4421224"/>
              <a:ext cx="6614832" cy="148316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1735" lvl="1" indent="-230868" algn="l">
                <a:lnSpc>
                  <a:spcPts val="2994"/>
                </a:lnSpc>
                <a:buAutoNum type="arabicPeriod"/>
              </a:pPr>
              <a:r>
                <a:rPr lang="en-US" sz="2138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Ciertas disoluciones conducen la electricidad, por ello, la materia tiene naturaleza electrica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6571826" y="4868837"/>
            <a:ext cx="5107098" cy="5302815"/>
            <a:chOff x="0" y="0"/>
            <a:chExt cx="6809464" cy="7070420"/>
          </a:xfrm>
        </p:grpSpPr>
        <p:sp>
          <p:nvSpPr>
            <p:cNvPr id="16" name="Freeform 16"/>
            <p:cNvSpPr/>
            <p:nvPr/>
          </p:nvSpPr>
          <p:spPr>
            <a:xfrm>
              <a:off x="1793291" y="0"/>
              <a:ext cx="3030237" cy="4097885"/>
            </a:xfrm>
            <a:custGeom>
              <a:avLst/>
              <a:gdLst/>
              <a:ahLst/>
              <a:cxnLst/>
              <a:rect l="l" t="t" r="r" b="b"/>
              <a:pathLst>
                <a:path w="3030237" h="4097885">
                  <a:moveTo>
                    <a:pt x="0" y="0"/>
                  </a:moveTo>
                  <a:lnTo>
                    <a:pt x="3030237" y="0"/>
                  </a:lnTo>
                  <a:lnTo>
                    <a:pt x="3030237" y="4097885"/>
                  </a:lnTo>
                  <a:lnTo>
                    <a:pt x="0" y="4097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59217" y="4031210"/>
              <a:ext cx="6498386" cy="817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0"/>
                </a:lnSpc>
              </a:pPr>
              <a:r>
                <a:rPr lang="en-US" sz="3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J. Stoney 1874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5024016"/>
              <a:ext cx="6809464" cy="2046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Postuló la hipotesis que la corriente es un flujo de pequeñas particulas cargadas, llamadas electrones.</a:t>
              </a:r>
            </a:p>
          </p:txBody>
        </p:sp>
      </p:grp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2A870FAD-69BE-85B0-DF0B-2E0720A9B3A0}"/>
              </a:ext>
            </a:extLst>
          </p:cNvPr>
          <p:cNvSpPr/>
          <p:nvPr/>
        </p:nvSpPr>
        <p:spPr>
          <a:xfrm>
            <a:off x="0" y="0"/>
            <a:ext cx="6514677" cy="8636849"/>
          </a:xfrm>
          <a:prstGeom prst="homePlate">
            <a:avLst>
              <a:gd name="adj" fmla="val 1617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6C07A2AB-7728-BEEB-3B2B-28E99E43A597}"/>
              </a:ext>
            </a:extLst>
          </p:cNvPr>
          <p:cNvSpPr/>
          <p:nvPr/>
        </p:nvSpPr>
        <p:spPr>
          <a:xfrm>
            <a:off x="6551599" y="0"/>
            <a:ext cx="5411801" cy="10287000"/>
          </a:xfrm>
          <a:prstGeom prst="homePlate">
            <a:avLst>
              <a:gd name="adj" fmla="val 1617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lecha: pentágono 20">
            <a:extLst>
              <a:ext uri="{FF2B5EF4-FFF2-40B4-BE49-F238E27FC236}">
                <a16:creationId xmlns:a16="http://schemas.microsoft.com/office/drawing/2014/main" id="{954A5A34-328B-E7B5-6B42-67A9BE5FF739}"/>
              </a:ext>
            </a:extLst>
          </p:cNvPr>
          <p:cNvSpPr/>
          <p:nvPr/>
        </p:nvSpPr>
        <p:spPr>
          <a:xfrm>
            <a:off x="11962220" y="-38100"/>
            <a:ext cx="6514677" cy="10287000"/>
          </a:xfrm>
          <a:prstGeom prst="homePlate">
            <a:avLst>
              <a:gd name="adj" fmla="val 16175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Freeform 16">
            <a:extLst>
              <a:ext uri="{FF2B5EF4-FFF2-40B4-BE49-F238E27FC236}">
                <a16:creationId xmlns:a16="http://schemas.microsoft.com/office/drawing/2014/main" id="{A22D5CFB-C386-79C5-BD93-1E10437FD863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" y="0"/>
            <a:ext cx="6271605" cy="5418362"/>
            <a:chOff x="0" y="0"/>
            <a:chExt cx="8362139" cy="7224482"/>
          </a:xfrm>
        </p:grpSpPr>
        <p:sp>
          <p:nvSpPr>
            <p:cNvPr id="3" name="Freeform 3"/>
            <p:cNvSpPr/>
            <p:nvPr/>
          </p:nvSpPr>
          <p:spPr>
            <a:xfrm>
              <a:off x="2033105" y="0"/>
              <a:ext cx="2388812" cy="3881820"/>
            </a:xfrm>
            <a:custGeom>
              <a:avLst/>
              <a:gdLst/>
              <a:ahLst/>
              <a:cxnLst/>
              <a:rect l="l" t="t" r="r" b="b"/>
              <a:pathLst>
                <a:path w="2388812" h="3881820">
                  <a:moveTo>
                    <a:pt x="0" y="0"/>
                  </a:moveTo>
                  <a:lnTo>
                    <a:pt x="2388813" y="0"/>
                  </a:lnTo>
                  <a:lnTo>
                    <a:pt x="2388813" y="3881820"/>
                  </a:lnTo>
                  <a:lnTo>
                    <a:pt x="0" y="38818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4133689"/>
              <a:ext cx="8362139" cy="817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0"/>
                </a:lnSpc>
              </a:pPr>
              <a:r>
                <a:rPr lang="en-US" sz="3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H. Becquerel 1896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40700" y="5178142"/>
              <a:ext cx="7471488" cy="20463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1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Accidentalmente trabajo con Uranio y denominó que contenía radioactividad, emitia tres tipos: particulas alfa, beta y gamma.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271729" y="0"/>
            <a:ext cx="4989699" cy="8100621"/>
            <a:chOff x="0" y="0"/>
            <a:chExt cx="6652932" cy="10800828"/>
          </a:xfrm>
        </p:grpSpPr>
        <p:sp>
          <p:nvSpPr>
            <p:cNvPr id="7" name="Freeform 7"/>
            <p:cNvSpPr/>
            <p:nvPr/>
          </p:nvSpPr>
          <p:spPr>
            <a:xfrm>
              <a:off x="1370241" y="0"/>
              <a:ext cx="3874350" cy="3698243"/>
            </a:xfrm>
            <a:custGeom>
              <a:avLst/>
              <a:gdLst/>
              <a:ahLst/>
              <a:cxnLst/>
              <a:rect l="l" t="t" r="r" b="b"/>
              <a:pathLst>
                <a:path w="3874350" h="3698243">
                  <a:moveTo>
                    <a:pt x="0" y="0"/>
                  </a:moveTo>
                  <a:lnTo>
                    <a:pt x="3874350" y="0"/>
                  </a:lnTo>
                  <a:lnTo>
                    <a:pt x="3874350" y="3698243"/>
                  </a:lnTo>
                  <a:lnTo>
                    <a:pt x="0" y="36982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52853" y="3631568"/>
              <a:ext cx="6500079" cy="79620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031"/>
                </a:lnSpc>
              </a:pPr>
              <a:r>
                <a:rPr lang="en-US" sz="3594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E. Rutherford 1911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4765166"/>
              <a:ext cx="6614832" cy="6035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61735" lvl="1" indent="-230868" algn="l">
                <a:lnSpc>
                  <a:spcPts val="2994"/>
                </a:lnSpc>
                <a:buAutoNum type="arabicPeriod"/>
              </a:pP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Bombardeo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con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particulas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alfa (+)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una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placa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oro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,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algunas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atravesaron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la lamina y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otras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desviaban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</a:t>
              </a:r>
            </a:p>
            <a:p>
              <a:pPr marL="461735" lvl="1" indent="-230868" algn="l">
                <a:lnSpc>
                  <a:spcPts val="2994"/>
                </a:lnSpc>
                <a:buAutoNum type="arabicPeriod"/>
              </a:pP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Invalidó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el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modelo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Thomson,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ya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que las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partículas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desviadas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correspondían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a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una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masa con carga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positiva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, que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llamó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Núcleo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</a:t>
              </a:r>
            </a:p>
            <a:p>
              <a:pPr marL="461735" lvl="1" indent="-230868" algn="l">
                <a:lnSpc>
                  <a:spcPts val="2994"/>
                </a:lnSpc>
                <a:buAutoNum type="arabicPeriod"/>
              </a:pP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El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átomo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 es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vacío</a:t>
              </a:r>
              <a:endParaRPr lang="en-US" sz="2138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endParaRPr>
            </a:p>
            <a:p>
              <a:pPr marL="461735" lvl="1" indent="-230868" algn="l">
                <a:lnSpc>
                  <a:spcPts val="2994"/>
                </a:lnSpc>
                <a:buAutoNum type="arabicPeriod"/>
              </a:pP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Los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atomos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tienen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un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núcleo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central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positivo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y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electrones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se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mueven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en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torno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a </a:t>
              </a:r>
              <a:r>
                <a:rPr lang="en-US" sz="2138" b="1" dirty="0" err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él</a:t>
              </a:r>
              <a:r>
                <a:rPr lang="en-US" sz="2138" b="1" dirty="0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.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16174" y="115627"/>
            <a:ext cx="6571826" cy="4299314"/>
            <a:chOff x="0" y="0"/>
            <a:chExt cx="8762435" cy="5732419"/>
          </a:xfrm>
        </p:grpSpPr>
        <p:sp>
          <p:nvSpPr>
            <p:cNvPr id="11" name="Freeform 11"/>
            <p:cNvSpPr/>
            <p:nvPr/>
          </p:nvSpPr>
          <p:spPr>
            <a:xfrm>
              <a:off x="2674375" y="0"/>
              <a:ext cx="3413684" cy="3612273"/>
            </a:xfrm>
            <a:custGeom>
              <a:avLst/>
              <a:gdLst/>
              <a:ahLst/>
              <a:cxnLst/>
              <a:rect l="l" t="t" r="r" b="b"/>
              <a:pathLst>
                <a:path w="3413684" h="3612273">
                  <a:moveTo>
                    <a:pt x="0" y="0"/>
                  </a:moveTo>
                  <a:lnTo>
                    <a:pt x="3413684" y="0"/>
                  </a:lnTo>
                  <a:lnTo>
                    <a:pt x="3413684" y="3612273"/>
                  </a:lnTo>
                  <a:lnTo>
                    <a:pt x="0" y="36122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3523" r="-35216" b="-52031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734641"/>
              <a:ext cx="8362139" cy="817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0"/>
                </a:lnSpc>
              </a:pPr>
              <a:r>
                <a:rPr lang="en-US" sz="3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E. Goldstein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4727447"/>
              <a:ext cx="8762435" cy="1004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Identificó los rayos canales (+), comprobó su carga positiva y los llamó protones.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1490028" y="4974403"/>
            <a:ext cx="6571826" cy="4662493"/>
            <a:chOff x="0" y="0"/>
            <a:chExt cx="8762435" cy="6216658"/>
          </a:xfrm>
        </p:grpSpPr>
        <p:sp>
          <p:nvSpPr>
            <p:cNvPr id="15" name="Freeform 15"/>
            <p:cNvSpPr/>
            <p:nvPr/>
          </p:nvSpPr>
          <p:spPr>
            <a:xfrm>
              <a:off x="2225253" y="0"/>
              <a:ext cx="5467110" cy="4095055"/>
            </a:xfrm>
            <a:custGeom>
              <a:avLst/>
              <a:gdLst/>
              <a:ahLst/>
              <a:cxnLst/>
              <a:rect l="l" t="t" r="r" b="b"/>
              <a:pathLst>
                <a:path w="5467110" h="4095055">
                  <a:moveTo>
                    <a:pt x="0" y="0"/>
                  </a:moveTo>
                  <a:lnTo>
                    <a:pt x="5467110" y="0"/>
                  </a:lnTo>
                  <a:lnTo>
                    <a:pt x="5467110" y="4095055"/>
                  </a:lnTo>
                  <a:lnTo>
                    <a:pt x="0" y="4095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4218880"/>
              <a:ext cx="8362139" cy="8176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0"/>
                </a:lnSpc>
              </a:pPr>
              <a:r>
                <a:rPr lang="en-US" sz="37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Chadwick 1932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5211686"/>
              <a:ext cx="8762435" cy="1004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0" algn="l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Descubrió una partícula de igual masa del protón pero sin carga, la llamó neutrón.</a:t>
              </a:r>
            </a:p>
          </p:txBody>
        </p:sp>
      </p:grpSp>
      <p:sp>
        <p:nvSpPr>
          <p:cNvPr id="18" name="Flecha: pentágono 17">
            <a:extLst>
              <a:ext uri="{FF2B5EF4-FFF2-40B4-BE49-F238E27FC236}">
                <a16:creationId xmlns:a16="http://schemas.microsoft.com/office/drawing/2014/main" id="{DC89A1F2-6A43-4E83-4F3B-E2FC7C84D411}"/>
              </a:ext>
            </a:extLst>
          </p:cNvPr>
          <p:cNvSpPr/>
          <p:nvPr/>
        </p:nvSpPr>
        <p:spPr>
          <a:xfrm>
            <a:off x="6271729" y="0"/>
            <a:ext cx="5275449" cy="10287000"/>
          </a:xfrm>
          <a:prstGeom prst="homePlate">
            <a:avLst>
              <a:gd name="adj" fmla="val 16719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9" name="Flecha: pentágono 18">
            <a:extLst>
              <a:ext uri="{FF2B5EF4-FFF2-40B4-BE49-F238E27FC236}">
                <a16:creationId xmlns:a16="http://schemas.microsoft.com/office/drawing/2014/main" id="{E875E925-50CC-7C70-E58B-FFCD91FBE314}"/>
              </a:ext>
            </a:extLst>
          </p:cNvPr>
          <p:cNvSpPr/>
          <p:nvPr/>
        </p:nvSpPr>
        <p:spPr>
          <a:xfrm>
            <a:off x="222465" y="5443"/>
            <a:ext cx="5895122" cy="10287000"/>
          </a:xfrm>
          <a:prstGeom prst="homePlate">
            <a:avLst>
              <a:gd name="adj" fmla="val 21129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Flecha: pentágono 19">
            <a:extLst>
              <a:ext uri="{FF2B5EF4-FFF2-40B4-BE49-F238E27FC236}">
                <a16:creationId xmlns:a16="http://schemas.microsoft.com/office/drawing/2014/main" id="{29B407D1-1E19-5438-AD6F-BA1956B822AB}"/>
              </a:ext>
            </a:extLst>
          </p:cNvPr>
          <p:cNvSpPr/>
          <p:nvPr/>
        </p:nvSpPr>
        <p:spPr>
          <a:xfrm>
            <a:off x="11582400" y="-38100"/>
            <a:ext cx="8001000" cy="10287000"/>
          </a:xfrm>
          <a:prstGeom prst="homePlate">
            <a:avLst>
              <a:gd name="adj" fmla="val 23193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Freeform 16">
            <a:extLst>
              <a:ext uri="{FF2B5EF4-FFF2-40B4-BE49-F238E27FC236}">
                <a16:creationId xmlns:a16="http://schemas.microsoft.com/office/drawing/2014/main" id="{A7C0B100-A266-27EE-4822-5FB0DCCDE970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E5086F0-B07A-0973-B7E9-E94673D357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90700"/>
            <a:ext cx="18288000" cy="7343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6388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484606" y="0"/>
            <a:ext cx="2480355" cy="3112846"/>
          </a:xfrm>
          <a:custGeom>
            <a:avLst/>
            <a:gdLst/>
            <a:ahLst/>
            <a:cxnLst/>
            <a:rect l="l" t="t" r="r" b="b"/>
            <a:pathLst>
              <a:path w="2480355" h="3112846">
                <a:moveTo>
                  <a:pt x="0" y="0"/>
                </a:moveTo>
                <a:lnTo>
                  <a:pt x="2480356" y="0"/>
                </a:lnTo>
                <a:lnTo>
                  <a:pt x="2480356" y="3112846"/>
                </a:lnTo>
                <a:lnTo>
                  <a:pt x="0" y="31128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Freeform 3"/>
          <p:cNvSpPr/>
          <p:nvPr/>
        </p:nvSpPr>
        <p:spPr>
          <a:xfrm>
            <a:off x="2590800" y="6647759"/>
            <a:ext cx="4176852" cy="3372541"/>
          </a:xfrm>
          <a:custGeom>
            <a:avLst/>
            <a:gdLst/>
            <a:ahLst/>
            <a:cxnLst/>
            <a:rect l="l" t="t" r="r" b="b"/>
            <a:pathLst>
              <a:path w="4582255" h="4478113">
                <a:moveTo>
                  <a:pt x="0" y="0"/>
                </a:moveTo>
                <a:lnTo>
                  <a:pt x="4582256" y="0"/>
                </a:lnTo>
                <a:lnTo>
                  <a:pt x="4582256" y="4478114"/>
                </a:lnTo>
                <a:lnTo>
                  <a:pt x="0" y="44781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4" name="TextBox 4"/>
          <p:cNvSpPr txBox="1"/>
          <p:nvPr/>
        </p:nvSpPr>
        <p:spPr>
          <a:xfrm>
            <a:off x="1588982" y="3046171"/>
            <a:ext cx="5775087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Neils Bohr 1913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617090" y="3836655"/>
            <a:ext cx="6338189" cy="2715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75321" lvl="1" indent="-237661" algn="l">
              <a:lnSpc>
                <a:spcPts val="3082"/>
              </a:lnSpc>
              <a:buAutoNum type="arabicPeriod"/>
            </a:pPr>
            <a:r>
              <a:rPr lang="en-US" sz="220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Postuló nuevo modelo, en donde los electrones giran alrededor del núcleo en orbitas de energía definida.  Mientras mas lejos esté el electrón del núcleo, mayor es su energía.</a:t>
            </a:r>
          </a:p>
          <a:p>
            <a:pPr marL="475321" lvl="1" indent="-237661" algn="l">
              <a:lnSpc>
                <a:spcPts val="3082"/>
              </a:lnSpc>
              <a:buAutoNum type="arabicPeriod"/>
            </a:pPr>
            <a:r>
              <a:rPr lang="en-US" sz="2201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Desarrolló un modelo solo para el Hidrogeno o para iones con un electrón.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820444" y="0"/>
            <a:ext cx="6647918" cy="7231079"/>
            <a:chOff x="0" y="0"/>
            <a:chExt cx="8863891" cy="9641438"/>
          </a:xfrm>
        </p:grpSpPr>
        <p:sp>
          <p:nvSpPr>
            <p:cNvPr id="7" name="Freeform 7"/>
            <p:cNvSpPr/>
            <p:nvPr/>
          </p:nvSpPr>
          <p:spPr>
            <a:xfrm>
              <a:off x="496085" y="0"/>
              <a:ext cx="7871721" cy="5685987"/>
            </a:xfrm>
            <a:custGeom>
              <a:avLst/>
              <a:gdLst/>
              <a:ahLst/>
              <a:cxnLst/>
              <a:rect l="l" t="t" r="r" b="b"/>
              <a:pathLst>
                <a:path w="7871721" h="5685987">
                  <a:moveTo>
                    <a:pt x="0" y="0"/>
                  </a:moveTo>
                  <a:lnTo>
                    <a:pt x="7871721" y="0"/>
                  </a:lnTo>
                  <a:lnTo>
                    <a:pt x="7871721" y="5685987"/>
                  </a:lnTo>
                  <a:lnTo>
                    <a:pt x="0" y="56859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t="-7556" r="-27672" b="-10202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5628837"/>
              <a:ext cx="8863891" cy="6980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480"/>
                </a:lnSpc>
              </a:pPr>
              <a:r>
                <a:rPr lang="en-US" sz="3200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Max Planck y Albert Einstein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43142" y="6553698"/>
              <a:ext cx="8820748" cy="30877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75321" lvl="1" indent="-237661" algn="just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La energía esta cuantizada en unidades discretas llamadas cuantos (quantum).</a:t>
              </a:r>
            </a:p>
            <a:p>
              <a:pPr marL="475321" lvl="1" indent="-237661" algn="just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Dualidad onda partícula de la luz, conocido como comportamiento corpuscular.</a:t>
              </a:r>
            </a:p>
            <a:p>
              <a:pPr marL="475321" lvl="1" indent="-237661" algn="just">
                <a:lnSpc>
                  <a:spcPts val="3082"/>
                </a:lnSpc>
                <a:buAutoNum type="arabicPeriod"/>
              </a:pPr>
              <a:r>
                <a:rPr lang="en-US" sz="220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Toda la materia exhibe propiedades tanto de partícula como de onda.</a:t>
              </a:r>
            </a:p>
          </p:txBody>
        </p:sp>
      </p:grpSp>
      <p:sp>
        <p:nvSpPr>
          <p:cNvPr id="10" name="Freeform 10"/>
          <p:cNvSpPr/>
          <p:nvPr/>
        </p:nvSpPr>
        <p:spPr>
          <a:xfrm>
            <a:off x="10786078" y="7468064"/>
            <a:ext cx="4716650" cy="2818936"/>
          </a:xfrm>
          <a:custGeom>
            <a:avLst/>
            <a:gdLst/>
            <a:ahLst/>
            <a:cxnLst/>
            <a:rect l="l" t="t" r="r" b="b"/>
            <a:pathLst>
              <a:path w="4716650" h="2818936">
                <a:moveTo>
                  <a:pt x="0" y="0"/>
                </a:moveTo>
                <a:lnTo>
                  <a:pt x="4716650" y="0"/>
                </a:lnTo>
                <a:lnTo>
                  <a:pt x="4716650" y="2818936"/>
                </a:lnTo>
                <a:lnTo>
                  <a:pt x="0" y="28189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11" name="Flecha: pentágono 10">
            <a:extLst>
              <a:ext uri="{FF2B5EF4-FFF2-40B4-BE49-F238E27FC236}">
                <a16:creationId xmlns:a16="http://schemas.microsoft.com/office/drawing/2014/main" id="{0751E167-0238-8BE1-6B9B-8664A11077AA}"/>
              </a:ext>
            </a:extLst>
          </p:cNvPr>
          <p:cNvSpPr/>
          <p:nvPr/>
        </p:nvSpPr>
        <p:spPr>
          <a:xfrm>
            <a:off x="1672398" y="0"/>
            <a:ext cx="6795159" cy="10287000"/>
          </a:xfrm>
          <a:prstGeom prst="homePlate">
            <a:avLst>
              <a:gd name="adj" fmla="val 25642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Flecha: pentágono 11">
            <a:extLst>
              <a:ext uri="{FF2B5EF4-FFF2-40B4-BE49-F238E27FC236}">
                <a16:creationId xmlns:a16="http://schemas.microsoft.com/office/drawing/2014/main" id="{DBE1F19F-84D8-3AB9-075F-6A5ED4639642}"/>
              </a:ext>
            </a:extLst>
          </p:cNvPr>
          <p:cNvSpPr/>
          <p:nvPr/>
        </p:nvSpPr>
        <p:spPr>
          <a:xfrm>
            <a:off x="9903859" y="0"/>
            <a:ext cx="8384141" cy="10287000"/>
          </a:xfrm>
          <a:prstGeom prst="homePlate">
            <a:avLst>
              <a:gd name="adj" fmla="val 25642"/>
            </a:avLst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Freeform 16">
            <a:extLst>
              <a:ext uri="{FF2B5EF4-FFF2-40B4-BE49-F238E27FC236}">
                <a16:creationId xmlns:a16="http://schemas.microsoft.com/office/drawing/2014/main" id="{0375989F-09B9-EF04-9762-6C55437C6F25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520574" y="0"/>
            <a:ext cx="9695446" cy="3762683"/>
            <a:chOff x="0" y="0"/>
            <a:chExt cx="12927262" cy="501691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551296" cy="5016910"/>
            </a:xfrm>
            <a:custGeom>
              <a:avLst/>
              <a:gdLst/>
              <a:ahLst/>
              <a:cxnLst/>
              <a:rect l="l" t="t" r="r" b="b"/>
              <a:pathLst>
                <a:path w="3551296" h="5016910">
                  <a:moveTo>
                    <a:pt x="0" y="0"/>
                  </a:moveTo>
                  <a:lnTo>
                    <a:pt x="3551296" y="0"/>
                  </a:lnTo>
                  <a:lnTo>
                    <a:pt x="3551296" y="5016910"/>
                  </a:lnTo>
                  <a:lnTo>
                    <a:pt x="0" y="5016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4" name="Freeform 4"/>
            <p:cNvSpPr/>
            <p:nvPr/>
          </p:nvSpPr>
          <p:spPr>
            <a:xfrm>
              <a:off x="3551296" y="0"/>
              <a:ext cx="5016910" cy="5016910"/>
            </a:xfrm>
            <a:custGeom>
              <a:avLst/>
              <a:gdLst/>
              <a:ahLst/>
              <a:cxnLst/>
              <a:rect l="l" t="t" r="r" b="b"/>
              <a:pathLst>
                <a:path w="5016910" h="5016910">
                  <a:moveTo>
                    <a:pt x="0" y="0"/>
                  </a:moveTo>
                  <a:lnTo>
                    <a:pt x="5016911" y="0"/>
                  </a:lnTo>
                  <a:lnTo>
                    <a:pt x="5016911" y="5016910"/>
                  </a:lnTo>
                  <a:lnTo>
                    <a:pt x="0" y="5016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5" name="Freeform 5"/>
            <p:cNvSpPr/>
            <p:nvPr/>
          </p:nvSpPr>
          <p:spPr>
            <a:xfrm>
              <a:off x="8568207" y="0"/>
              <a:ext cx="4359055" cy="5016910"/>
            </a:xfrm>
            <a:custGeom>
              <a:avLst/>
              <a:gdLst/>
              <a:ahLst/>
              <a:cxnLst/>
              <a:rect l="l" t="t" r="r" b="b"/>
              <a:pathLst>
                <a:path w="4359055" h="5016910">
                  <a:moveTo>
                    <a:pt x="0" y="0"/>
                  </a:moveTo>
                  <a:lnTo>
                    <a:pt x="4359055" y="0"/>
                  </a:lnTo>
                  <a:lnTo>
                    <a:pt x="4359055" y="5016910"/>
                  </a:lnTo>
                  <a:lnTo>
                    <a:pt x="0" y="50169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8140"/>
              </a:stretch>
            </a:blipFill>
          </p:spPr>
          <p:txBody>
            <a:bodyPr/>
            <a:lstStyle/>
            <a:p>
              <a:endParaRPr lang="es-CL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4467" y="522297"/>
            <a:ext cx="8173192" cy="8844497"/>
            <a:chOff x="39205" y="279740"/>
            <a:chExt cx="10897590" cy="11792663"/>
          </a:xfrm>
        </p:grpSpPr>
        <p:sp>
          <p:nvSpPr>
            <p:cNvPr id="7" name="Freeform 7"/>
            <p:cNvSpPr/>
            <p:nvPr/>
          </p:nvSpPr>
          <p:spPr>
            <a:xfrm>
              <a:off x="1881281" y="4117538"/>
              <a:ext cx="6189913" cy="4400059"/>
            </a:xfrm>
            <a:custGeom>
              <a:avLst/>
              <a:gdLst/>
              <a:ahLst/>
              <a:cxnLst/>
              <a:rect l="l" t="t" r="r" b="b"/>
              <a:pathLst>
                <a:path w="6189913" h="4400059">
                  <a:moveTo>
                    <a:pt x="0" y="0"/>
                  </a:moveTo>
                  <a:lnTo>
                    <a:pt x="6189913" y="0"/>
                  </a:lnTo>
                  <a:lnTo>
                    <a:pt x="6189913" y="4400059"/>
                  </a:lnTo>
                  <a:lnTo>
                    <a:pt x="0" y="4400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42731" t="-78070" r="-50442" b="-25744"/>
              </a:stretch>
            </a:blipFill>
          </p:spPr>
          <p:txBody>
            <a:bodyPr/>
            <a:lstStyle/>
            <a:p>
              <a:endParaRPr lang="es-CL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964850" y="8725566"/>
              <a:ext cx="8022776" cy="33468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442824" lvl="1" indent="-221412" algn="l">
                <a:lnSpc>
                  <a:spcPts val="2871"/>
                </a:lnSpc>
                <a:buAutoNum type="arabicPeriod"/>
              </a:pPr>
              <a:r>
                <a:rPr lang="en-US" sz="205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Postula que los electrones no tienen trayectorias, sino que son un nuble difusa que envuelve al núcleo con carga negativa.</a:t>
              </a:r>
            </a:p>
            <a:p>
              <a:pPr marL="442824" lvl="1" indent="-221412" algn="l">
                <a:lnSpc>
                  <a:spcPts val="2871"/>
                </a:lnSpc>
                <a:buAutoNum type="arabicPeriod"/>
              </a:pPr>
              <a:r>
                <a:rPr lang="en-US" sz="205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Los orbitales son las zonas con </a:t>
              </a:r>
              <a:r>
                <a:rPr lang="en-US" sz="2051" b="1">
                  <a:solidFill>
                    <a:srgbClr val="DB334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MAYOR PROBABILIDAD</a:t>
              </a:r>
              <a:r>
                <a:rPr lang="en-US" sz="205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 de encontrar un electrón.</a:t>
              </a:r>
            </a:p>
            <a:p>
              <a:pPr marL="442824" lvl="1" indent="-221412" algn="l">
                <a:lnSpc>
                  <a:spcPts val="2871"/>
                </a:lnSpc>
                <a:buAutoNum type="arabicPeriod"/>
              </a:pPr>
              <a:r>
                <a:rPr lang="en-US" sz="2051" b="1">
                  <a:solidFill>
                    <a:srgbClr val="000000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El núcleo posee la mayor masa atómica y está formado por protones y neutrones.</a:t>
              </a:r>
            </a:p>
          </p:txBody>
        </p:sp>
        <p:grpSp>
          <p:nvGrpSpPr>
            <p:cNvPr id="9" name="Group 9"/>
            <p:cNvGrpSpPr/>
            <p:nvPr/>
          </p:nvGrpSpPr>
          <p:grpSpPr>
            <a:xfrm rot="-177872">
              <a:off x="39205" y="279740"/>
              <a:ext cx="10864429" cy="1797248"/>
              <a:chOff x="0" y="0"/>
              <a:chExt cx="4913405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4913404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4913404" h="812800">
                    <a:moveTo>
                      <a:pt x="0" y="0"/>
                    </a:moveTo>
                    <a:lnTo>
                      <a:pt x="4913404" y="0"/>
                    </a:lnTo>
                    <a:lnTo>
                      <a:pt x="4913404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00AD9C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0" y="-38100"/>
                <a:ext cx="4913405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12" name="TextBox 12"/>
            <p:cNvSpPr txBox="1"/>
            <p:nvPr/>
          </p:nvSpPr>
          <p:spPr>
            <a:xfrm rot="21422128">
              <a:off x="50049" y="376652"/>
              <a:ext cx="10886746" cy="1641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812"/>
                </a:lnSpc>
                <a:spcBef>
                  <a:spcPct val="0"/>
                </a:spcBef>
              </a:pPr>
              <a:r>
                <a:rPr lang="en-US" sz="4861" dirty="0" err="1">
                  <a:solidFill>
                    <a:srgbClr val="FFFFFF"/>
                  </a:solidFill>
                  <a:latin typeface="Scripter"/>
                  <a:ea typeface="Scripter"/>
                  <a:cs typeface="Scripter"/>
                  <a:sym typeface="Scripter"/>
                </a:rPr>
                <a:t>Modelo</a:t>
              </a:r>
              <a:r>
                <a:rPr lang="en-US" sz="4861" dirty="0">
                  <a:solidFill>
                    <a:srgbClr val="FFFFFF"/>
                  </a:solidFill>
                  <a:latin typeface="Scripter"/>
                  <a:ea typeface="Scripter"/>
                  <a:cs typeface="Scripter"/>
                  <a:sym typeface="Scripter"/>
                </a:rPr>
                <a:t> </a:t>
              </a:r>
              <a:r>
                <a:rPr lang="en-US" sz="4861" dirty="0" err="1">
                  <a:solidFill>
                    <a:srgbClr val="FFFFFF"/>
                  </a:solidFill>
                  <a:latin typeface="Scripter"/>
                  <a:ea typeface="Scripter"/>
                  <a:cs typeface="Scripter"/>
                  <a:sym typeface="Scripter"/>
                </a:rPr>
                <a:t>Mecano-Cuántico</a:t>
              </a:r>
              <a:r>
                <a:rPr lang="en-US" sz="4861" dirty="0">
                  <a:solidFill>
                    <a:srgbClr val="FFFFFF"/>
                  </a:solidFill>
                  <a:latin typeface="Scripter"/>
                  <a:ea typeface="Scripter"/>
                  <a:cs typeface="Scripter"/>
                  <a:sym typeface="Scripter"/>
                </a:rPr>
                <a:t> 1927</a:t>
              </a: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8520574" y="3889910"/>
            <a:ext cx="9623466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 dirty="0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Schrödinger, Broglie &amp; Heisenberg</a:t>
            </a:r>
          </a:p>
        </p:txBody>
      </p:sp>
      <p:sp>
        <p:nvSpPr>
          <p:cNvPr id="15" name="Freeform 16">
            <a:extLst>
              <a:ext uri="{FF2B5EF4-FFF2-40B4-BE49-F238E27FC236}">
                <a16:creationId xmlns:a16="http://schemas.microsoft.com/office/drawing/2014/main" id="{9F36EAFD-091B-2484-903F-2209E446EDA8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aphicFrame>
        <p:nvGraphicFramePr>
          <p:cNvPr id="17" name="TextBox 13">
            <a:extLst>
              <a:ext uri="{FF2B5EF4-FFF2-40B4-BE49-F238E27FC236}">
                <a16:creationId xmlns:a16="http://schemas.microsoft.com/office/drawing/2014/main" id="{8D021178-0947-909A-2298-A3DEA6BA346F}"/>
              </a:ext>
            </a:extLst>
          </p:cNvPr>
          <p:cNvGraphicFramePr/>
          <p:nvPr/>
        </p:nvGraphicFramePr>
        <p:xfrm>
          <a:off x="8520574" y="4690872"/>
          <a:ext cx="9623466" cy="5596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144000" y="2698335"/>
            <a:ext cx="8559317" cy="6559965"/>
          </a:xfrm>
          <a:custGeom>
            <a:avLst/>
            <a:gdLst/>
            <a:ahLst/>
            <a:cxnLst/>
            <a:rect l="l" t="t" r="r" b="b"/>
            <a:pathLst>
              <a:path w="8559317" h="6559965">
                <a:moveTo>
                  <a:pt x="0" y="0"/>
                </a:moveTo>
                <a:lnTo>
                  <a:pt x="8559317" y="0"/>
                </a:lnTo>
                <a:lnTo>
                  <a:pt x="8559317" y="6559965"/>
                </a:lnTo>
                <a:lnTo>
                  <a:pt x="0" y="65599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3" name="TextBox 3"/>
          <p:cNvSpPr txBox="1"/>
          <p:nvPr/>
        </p:nvSpPr>
        <p:spPr>
          <a:xfrm>
            <a:off x="3004264" y="-66675"/>
            <a:ext cx="12279472" cy="629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80"/>
              </a:lnSpc>
            </a:pPr>
            <a:r>
              <a:rPr lang="en-US" sz="3700" b="1">
                <a:solidFill>
                  <a:srgbClr val="000000"/>
                </a:solidFill>
                <a:latin typeface="Open Sans Bold"/>
                <a:ea typeface="Open Sans Bold"/>
                <a:cs typeface="Open Sans Bold"/>
                <a:sym typeface="Open Sans Bold"/>
              </a:rPr>
              <a:t>Modelo Mecano-Cuántico 1940</a:t>
            </a:r>
          </a:p>
        </p:txBody>
      </p:sp>
      <p:sp>
        <p:nvSpPr>
          <p:cNvPr id="4" name="Freeform 4"/>
          <p:cNvSpPr/>
          <p:nvPr/>
        </p:nvSpPr>
        <p:spPr>
          <a:xfrm>
            <a:off x="444017" y="2683639"/>
            <a:ext cx="8699983" cy="6524987"/>
          </a:xfrm>
          <a:custGeom>
            <a:avLst/>
            <a:gdLst/>
            <a:ahLst/>
            <a:cxnLst/>
            <a:rect l="l" t="t" r="r" b="b"/>
            <a:pathLst>
              <a:path w="8699983" h="6524987">
                <a:moveTo>
                  <a:pt x="0" y="0"/>
                </a:moveTo>
                <a:lnTo>
                  <a:pt x="8699983" y="0"/>
                </a:lnTo>
                <a:lnTo>
                  <a:pt x="8699983" y="6524987"/>
                </a:lnTo>
                <a:lnTo>
                  <a:pt x="0" y="65249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s-CL"/>
          </a:p>
        </p:txBody>
      </p:sp>
      <p:sp>
        <p:nvSpPr>
          <p:cNvPr id="5" name="TextBox 5"/>
          <p:cNvSpPr txBox="1"/>
          <p:nvPr/>
        </p:nvSpPr>
        <p:spPr>
          <a:xfrm>
            <a:off x="1484279" y="971550"/>
            <a:ext cx="15319443" cy="10998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  <a:spcBef>
                <a:spcPct val="0"/>
              </a:spcBef>
            </a:pPr>
            <a:r>
              <a:rPr lang="en-US" sz="3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Números cuánticos: describen las propiedades de los electrones en los átomos, incluyendo su energía, forma del orbital, orientación espacial y espín. </a:t>
            </a:r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3A35AFF6-C3F8-CEA6-E4A7-54CCBC121CD2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036971" y="4509592"/>
            <a:ext cx="3294852" cy="3163058"/>
          </a:xfrm>
          <a:custGeom>
            <a:avLst/>
            <a:gdLst/>
            <a:ahLst/>
            <a:cxnLst/>
            <a:rect l="l" t="t" r="r" b="b"/>
            <a:pathLst>
              <a:path w="3294852" h="3163058">
                <a:moveTo>
                  <a:pt x="0" y="0"/>
                </a:moveTo>
                <a:lnTo>
                  <a:pt x="3294853" y="0"/>
                </a:lnTo>
                <a:lnTo>
                  <a:pt x="3294853" y="3163058"/>
                </a:lnTo>
                <a:lnTo>
                  <a:pt x="0" y="31630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3" name="Freeform 3"/>
          <p:cNvSpPr/>
          <p:nvPr/>
        </p:nvSpPr>
        <p:spPr>
          <a:xfrm>
            <a:off x="12956176" y="4509592"/>
            <a:ext cx="3411141" cy="3163058"/>
          </a:xfrm>
          <a:custGeom>
            <a:avLst/>
            <a:gdLst/>
            <a:ahLst/>
            <a:cxnLst/>
            <a:rect l="l" t="t" r="r" b="b"/>
            <a:pathLst>
              <a:path w="3411141" h="3163058">
                <a:moveTo>
                  <a:pt x="0" y="0"/>
                </a:moveTo>
                <a:lnTo>
                  <a:pt x="3411142" y="0"/>
                </a:lnTo>
                <a:lnTo>
                  <a:pt x="3411142" y="3163058"/>
                </a:lnTo>
                <a:lnTo>
                  <a:pt x="0" y="31630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" name="Freeform 4"/>
          <p:cNvSpPr/>
          <p:nvPr/>
        </p:nvSpPr>
        <p:spPr>
          <a:xfrm>
            <a:off x="7579724" y="4528642"/>
            <a:ext cx="3128552" cy="3163058"/>
          </a:xfrm>
          <a:custGeom>
            <a:avLst/>
            <a:gdLst/>
            <a:ahLst/>
            <a:cxnLst/>
            <a:rect l="l" t="t" r="r" b="b"/>
            <a:pathLst>
              <a:path w="3128552" h="3163058">
                <a:moveTo>
                  <a:pt x="0" y="0"/>
                </a:moveTo>
                <a:lnTo>
                  <a:pt x="3128552" y="0"/>
                </a:lnTo>
                <a:lnTo>
                  <a:pt x="3128552" y="3163058"/>
                </a:lnTo>
                <a:lnTo>
                  <a:pt x="0" y="31630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5" name="Group 5"/>
          <p:cNvGrpSpPr/>
          <p:nvPr/>
        </p:nvGrpSpPr>
        <p:grpSpPr>
          <a:xfrm>
            <a:off x="1028700" y="8185570"/>
            <a:ext cx="16230600" cy="1171575"/>
            <a:chOff x="0" y="0"/>
            <a:chExt cx="4653345" cy="3358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53345" cy="335893"/>
            </a:xfrm>
            <a:custGeom>
              <a:avLst/>
              <a:gdLst/>
              <a:ahLst/>
              <a:cxnLst/>
              <a:rect l="l" t="t" r="r" b="b"/>
              <a:pathLst>
                <a:path w="4653345" h="335893">
                  <a:moveTo>
                    <a:pt x="0" y="0"/>
                  </a:moveTo>
                  <a:lnTo>
                    <a:pt x="4653345" y="0"/>
                  </a:lnTo>
                  <a:lnTo>
                    <a:pt x="4653345" y="335893"/>
                  </a:lnTo>
                  <a:lnTo>
                    <a:pt x="0" y="335893"/>
                  </a:lnTo>
                  <a:close/>
                </a:path>
              </a:pathLst>
            </a:custGeom>
            <a:solidFill>
              <a:srgbClr val="F9C9C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9050"/>
              <a:ext cx="4653345" cy="3549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899"/>
                </a:lnSpc>
              </a:pPr>
              <a:r>
                <a:rPr lang="es-CL" sz="2999" noProof="0" dirty="0">
                  <a:solidFill>
                    <a:srgbClr val="000000"/>
                  </a:solidFill>
                  <a:latin typeface="Garet"/>
                  <a:ea typeface="Garet"/>
                  <a:cs typeface="Garet"/>
                  <a:sym typeface="Garet"/>
                </a:rPr>
                <a:t>¿Es posible que un sólido se convierta en líquido o gas? ¿Cómo ocurre?</a:t>
              </a:r>
            </a:p>
          </p:txBody>
        </p:sp>
      </p:grpSp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9982613"/>
              </p:ext>
            </p:extLst>
          </p:nvPr>
        </p:nvGraphicFramePr>
        <p:xfrm>
          <a:off x="1028700" y="2691748"/>
          <a:ext cx="16230600" cy="920750"/>
        </p:xfrm>
        <a:graphic>
          <a:graphicData uri="http://schemas.openxmlformats.org/drawingml/2006/table">
            <a:tbl>
              <a:tblPr/>
              <a:tblGrid>
                <a:gridCol w="54175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138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3991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76995">
                <a:tc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SÓLIDO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LÍQUIDO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GAS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5064389" y="1026040"/>
            <a:ext cx="12280636" cy="9303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60"/>
              </a:lnSpc>
            </a:pPr>
            <a:r>
              <a:rPr lang="es-CL" sz="6509" b="1" noProof="0" dirty="0">
                <a:solidFill>
                  <a:srgbClr val="000000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Los estados de la materia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3073" y="1087695"/>
            <a:ext cx="4308751" cy="816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79"/>
              </a:lnSpc>
            </a:pPr>
            <a:r>
              <a:rPr lang="es-CL" sz="5799" noProof="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Recuerda:</a:t>
            </a:r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3F9B39AD-D95F-0CB7-29A0-30602826FF1D}"/>
              </a:ext>
            </a:extLst>
          </p:cNvPr>
          <p:cNvSpPr/>
          <p:nvPr/>
        </p:nvSpPr>
        <p:spPr>
          <a:xfrm>
            <a:off x="7969728" y="9513093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9007" y="538077"/>
            <a:ext cx="9472605" cy="9210846"/>
            <a:chOff x="0" y="0"/>
            <a:chExt cx="2135053" cy="2076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35053" cy="2076054"/>
            </a:xfrm>
            <a:custGeom>
              <a:avLst/>
              <a:gdLst/>
              <a:ahLst/>
              <a:cxnLst/>
              <a:rect l="l" t="t" r="r" b="b"/>
              <a:pathLst>
                <a:path w="2135053" h="2076054">
                  <a:moveTo>
                    <a:pt x="16346" y="0"/>
                  </a:moveTo>
                  <a:lnTo>
                    <a:pt x="2118707" y="0"/>
                  </a:lnTo>
                  <a:cubicBezTo>
                    <a:pt x="2127734" y="0"/>
                    <a:pt x="2135053" y="7318"/>
                    <a:pt x="2135053" y="16346"/>
                  </a:cubicBezTo>
                  <a:lnTo>
                    <a:pt x="2135053" y="2059708"/>
                  </a:lnTo>
                  <a:cubicBezTo>
                    <a:pt x="2135053" y="2068736"/>
                    <a:pt x="2127734" y="2076054"/>
                    <a:pt x="2118707" y="2076054"/>
                  </a:cubicBezTo>
                  <a:lnTo>
                    <a:pt x="16346" y="2076054"/>
                  </a:lnTo>
                  <a:cubicBezTo>
                    <a:pt x="7318" y="2076054"/>
                    <a:pt x="0" y="2068736"/>
                    <a:pt x="0" y="2059708"/>
                  </a:cubicBezTo>
                  <a:lnTo>
                    <a:pt x="0" y="16346"/>
                  </a:lnTo>
                  <a:cubicBezTo>
                    <a:pt x="0" y="7318"/>
                    <a:pt x="7318" y="0"/>
                    <a:pt x="1634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135053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42635" y="3200169"/>
            <a:ext cx="8465350" cy="144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u="none" strike="noStrike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El papel de la estructura atómica en reacciones químicas y tecnologías energéticas impulsa la innovación en diversas disciplinas científicas.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42635" y="1522161"/>
            <a:ext cx="8465350" cy="9930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91"/>
              </a:lnSpc>
              <a:spcBef>
                <a:spcPct val="0"/>
              </a:spcBef>
            </a:pPr>
            <a:r>
              <a:rPr lang="es-CL" sz="7391" u="none" strike="noStrike" spc="44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Importancia</a:t>
            </a:r>
          </a:p>
        </p:txBody>
      </p:sp>
      <p:sp>
        <p:nvSpPr>
          <p:cNvPr id="7" name="Freeform 7"/>
          <p:cNvSpPr/>
          <p:nvPr/>
        </p:nvSpPr>
        <p:spPr>
          <a:xfrm rot="-6323861">
            <a:off x="8986726" y="1897933"/>
            <a:ext cx="9754436" cy="6491134"/>
          </a:xfrm>
          <a:custGeom>
            <a:avLst/>
            <a:gdLst/>
            <a:ahLst/>
            <a:cxnLst/>
            <a:rect l="l" t="t" r="r" b="b"/>
            <a:pathLst>
              <a:path w="9754436" h="6491134">
                <a:moveTo>
                  <a:pt x="0" y="0"/>
                </a:moveTo>
                <a:lnTo>
                  <a:pt x="9754436" y="0"/>
                </a:lnTo>
                <a:lnTo>
                  <a:pt x="9754436" y="6491134"/>
                </a:lnTo>
                <a:lnTo>
                  <a:pt x="0" y="649113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042635" y="5327834"/>
            <a:ext cx="8465350" cy="144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La estructura del átomo moldea el comportamiento de la materia, fundamentando la química, física y tecnología actual.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42635" y="7455499"/>
            <a:ext cx="8465350" cy="14426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Comprender la estructura atómica desbloquea perspectivas sobre las propiedades de la materia, impulsando avances científicos.</a:t>
            </a:r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B26BADD2-BC2A-B59D-DE1C-2B7CD605DE7B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819312" y="571142"/>
            <a:ext cx="8982913" cy="9210846"/>
            <a:chOff x="0" y="0"/>
            <a:chExt cx="2024680" cy="20760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24680" cy="2076054"/>
            </a:xfrm>
            <a:custGeom>
              <a:avLst/>
              <a:gdLst/>
              <a:ahLst/>
              <a:cxnLst/>
              <a:rect l="l" t="t" r="r" b="b"/>
              <a:pathLst>
                <a:path w="2024680" h="2076054">
                  <a:moveTo>
                    <a:pt x="17237" y="0"/>
                  </a:moveTo>
                  <a:lnTo>
                    <a:pt x="2007443" y="0"/>
                  </a:lnTo>
                  <a:cubicBezTo>
                    <a:pt x="2016962" y="0"/>
                    <a:pt x="2024680" y="7717"/>
                    <a:pt x="2024680" y="17237"/>
                  </a:cubicBezTo>
                  <a:lnTo>
                    <a:pt x="2024680" y="2058817"/>
                  </a:lnTo>
                  <a:cubicBezTo>
                    <a:pt x="2024680" y="2063388"/>
                    <a:pt x="2022864" y="2067773"/>
                    <a:pt x="2019631" y="2071005"/>
                  </a:cubicBezTo>
                  <a:cubicBezTo>
                    <a:pt x="2016398" y="2074238"/>
                    <a:pt x="2012014" y="2076054"/>
                    <a:pt x="2007443" y="2076054"/>
                  </a:cubicBezTo>
                  <a:lnTo>
                    <a:pt x="17237" y="2076054"/>
                  </a:lnTo>
                  <a:cubicBezTo>
                    <a:pt x="12665" y="2076054"/>
                    <a:pt x="8281" y="2074238"/>
                    <a:pt x="5049" y="2071005"/>
                  </a:cubicBezTo>
                  <a:cubicBezTo>
                    <a:pt x="1816" y="2067773"/>
                    <a:pt x="0" y="2063388"/>
                    <a:pt x="0" y="2058817"/>
                  </a:cubicBezTo>
                  <a:lnTo>
                    <a:pt x="0" y="17237"/>
                  </a:lnTo>
                  <a:cubicBezTo>
                    <a:pt x="0" y="12665"/>
                    <a:pt x="1816" y="8281"/>
                    <a:pt x="5049" y="5049"/>
                  </a:cubicBezTo>
                  <a:cubicBezTo>
                    <a:pt x="8281" y="1816"/>
                    <a:pt x="12665" y="0"/>
                    <a:pt x="1723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024680" cy="2152254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9415044" y="4235214"/>
            <a:ext cx="7791450" cy="25006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s-CL" sz="2799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El átomo es la unidad básica de la materia. Consiste en un núcleo central que contiene protones con carga positiva y neutrones son neutros, están rodeado por una nube de electrones con carga negativa.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415044" y="1555935"/>
            <a:ext cx="7791450" cy="19316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391"/>
              </a:lnSpc>
              <a:spcBef>
                <a:spcPct val="0"/>
              </a:spcBef>
            </a:pPr>
            <a:r>
              <a:rPr lang="es-CL" sz="7391" spc="44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¿Qué es el átomo?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415044" y="7412200"/>
            <a:ext cx="7791450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s-CL" sz="2799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La interacción entre estas partículas determina las propiedades y comportamiento de los elementos químicos.</a:t>
            </a:r>
          </a:p>
        </p:txBody>
      </p:sp>
      <p:sp>
        <p:nvSpPr>
          <p:cNvPr id="8" name="Freeform 8"/>
          <p:cNvSpPr/>
          <p:nvPr/>
        </p:nvSpPr>
        <p:spPr>
          <a:xfrm>
            <a:off x="0" y="1028700"/>
            <a:ext cx="8244590" cy="8229600"/>
          </a:xfrm>
          <a:custGeom>
            <a:avLst/>
            <a:gdLst/>
            <a:ahLst/>
            <a:cxnLst/>
            <a:rect l="l" t="t" r="r" b="b"/>
            <a:pathLst>
              <a:path w="8244590" h="8229600">
                <a:moveTo>
                  <a:pt x="0" y="0"/>
                </a:moveTo>
                <a:lnTo>
                  <a:pt x="8244590" y="0"/>
                </a:lnTo>
                <a:lnTo>
                  <a:pt x="824459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4E561116-422E-B8EE-7C30-7400EDABE3FD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144500" y="-5165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3" name="Freeform 3"/>
          <p:cNvSpPr/>
          <p:nvPr/>
        </p:nvSpPr>
        <p:spPr>
          <a:xfrm flipH="1">
            <a:off x="14173555" y="564258"/>
            <a:ext cx="8228889" cy="9055174"/>
          </a:xfrm>
          <a:custGeom>
            <a:avLst/>
            <a:gdLst/>
            <a:ahLst/>
            <a:cxnLst/>
            <a:rect l="l" t="t" r="r" b="b"/>
            <a:pathLst>
              <a:path w="8228889" h="9055174">
                <a:moveTo>
                  <a:pt x="8228890" y="0"/>
                </a:moveTo>
                <a:lnTo>
                  <a:pt x="0" y="0"/>
                </a:lnTo>
                <a:lnTo>
                  <a:pt x="0" y="9055174"/>
                </a:lnTo>
                <a:lnTo>
                  <a:pt x="8228890" y="9055174"/>
                </a:lnTo>
                <a:lnTo>
                  <a:pt x="822889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16965608" y="3892229"/>
            <a:ext cx="2572917" cy="257291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8525D"/>
              </a:solidFill>
              <a:prstDash val="solid"/>
              <a:rou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714" tIns="39714" rIns="39714" bIns="39714" rtlCol="0" anchor="ctr"/>
            <a:lstStyle/>
            <a:p>
              <a:pPr marL="0" lvl="0" indent="0" algn="ctr">
                <a:lnSpc>
                  <a:spcPts val="1359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28700" y="2368229"/>
            <a:ext cx="6667500" cy="1524000"/>
            <a:chOff x="0" y="0"/>
            <a:chExt cx="1685001" cy="3851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85001" cy="385143"/>
            </a:xfrm>
            <a:custGeom>
              <a:avLst/>
              <a:gdLst/>
              <a:ahLst/>
              <a:cxnLst/>
              <a:rect l="l" t="t" r="r" b="b"/>
              <a:pathLst>
                <a:path w="1685001" h="385143">
                  <a:moveTo>
                    <a:pt x="23223" y="0"/>
                  </a:moveTo>
                  <a:lnTo>
                    <a:pt x="1661778" y="0"/>
                  </a:lnTo>
                  <a:cubicBezTo>
                    <a:pt x="1674604" y="0"/>
                    <a:pt x="1685001" y="10397"/>
                    <a:pt x="1685001" y="23223"/>
                  </a:cubicBezTo>
                  <a:lnTo>
                    <a:pt x="1685001" y="361920"/>
                  </a:lnTo>
                  <a:cubicBezTo>
                    <a:pt x="1685001" y="374746"/>
                    <a:pt x="1674604" y="385143"/>
                    <a:pt x="1661778" y="385143"/>
                  </a:cubicBezTo>
                  <a:lnTo>
                    <a:pt x="23223" y="385143"/>
                  </a:lnTo>
                  <a:cubicBezTo>
                    <a:pt x="17064" y="385143"/>
                    <a:pt x="11157" y="382696"/>
                    <a:pt x="6802" y="378341"/>
                  </a:cubicBezTo>
                  <a:cubicBezTo>
                    <a:pt x="2447" y="373986"/>
                    <a:pt x="0" y="368079"/>
                    <a:pt x="0" y="361920"/>
                  </a:cubicBezTo>
                  <a:lnTo>
                    <a:pt x="0" y="23223"/>
                  </a:lnTo>
                  <a:cubicBezTo>
                    <a:pt x="0" y="10397"/>
                    <a:pt x="10397" y="0"/>
                    <a:pt x="232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685001" cy="461343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2128959" y="2488141"/>
            <a:ext cx="4466981" cy="3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NUBE ELECTRÓNICA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66825" y="3029827"/>
            <a:ext cx="6191250" cy="6948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45"/>
              </a:lnSpc>
            </a:pPr>
            <a:r>
              <a:rPr lang="es-CL" sz="2287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Región alrededor del núcleo donde se encuentran los electrones en órbita.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28700" y="7734300"/>
            <a:ext cx="6667500" cy="1524000"/>
            <a:chOff x="0" y="0"/>
            <a:chExt cx="1685001" cy="3851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5001" cy="385143"/>
            </a:xfrm>
            <a:custGeom>
              <a:avLst/>
              <a:gdLst/>
              <a:ahLst/>
              <a:cxnLst/>
              <a:rect l="l" t="t" r="r" b="b"/>
              <a:pathLst>
                <a:path w="1685001" h="385143">
                  <a:moveTo>
                    <a:pt x="23223" y="0"/>
                  </a:moveTo>
                  <a:lnTo>
                    <a:pt x="1661778" y="0"/>
                  </a:lnTo>
                  <a:cubicBezTo>
                    <a:pt x="1674604" y="0"/>
                    <a:pt x="1685001" y="10397"/>
                    <a:pt x="1685001" y="23223"/>
                  </a:cubicBezTo>
                  <a:lnTo>
                    <a:pt x="1685001" y="361920"/>
                  </a:lnTo>
                  <a:cubicBezTo>
                    <a:pt x="1685001" y="374746"/>
                    <a:pt x="1674604" y="385143"/>
                    <a:pt x="1661778" y="385143"/>
                  </a:cubicBezTo>
                  <a:lnTo>
                    <a:pt x="23223" y="385143"/>
                  </a:lnTo>
                  <a:cubicBezTo>
                    <a:pt x="17064" y="385143"/>
                    <a:pt x="11157" y="382696"/>
                    <a:pt x="6802" y="378341"/>
                  </a:cubicBezTo>
                  <a:cubicBezTo>
                    <a:pt x="2447" y="373986"/>
                    <a:pt x="0" y="368079"/>
                    <a:pt x="0" y="361920"/>
                  </a:cubicBezTo>
                  <a:lnTo>
                    <a:pt x="0" y="23223"/>
                  </a:lnTo>
                  <a:cubicBezTo>
                    <a:pt x="0" y="10397"/>
                    <a:pt x="10397" y="0"/>
                    <a:pt x="232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85001" cy="461343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128959" y="7859571"/>
            <a:ext cx="4466981" cy="3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ELECTRÓN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66825" y="8404127"/>
            <a:ext cx="6191250" cy="68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5"/>
              </a:lnSpc>
              <a:spcBef>
                <a:spcPct val="0"/>
              </a:spcBef>
            </a:pPr>
            <a:r>
              <a:rPr lang="es-CL" sz="2287" b="1" u="none" strike="noStrike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Partícula subatómica con carga </a:t>
            </a:r>
          </a:p>
          <a:p>
            <a:pPr marL="0" lvl="0" indent="0" algn="ctr">
              <a:lnSpc>
                <a:spcPts val="2745"/>
              </a:lnSpc>
              <a:spcBef>
                <a:spcPct val="0"/>
              </a:spcBef>
            </a:pPr>
            <a:r>
              <a:rPr lang="es-CL" sz="2287" b="1" u="none" strike="noStrike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negativa que orbita el núcleo.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28700" y="5051264"/>
            <a:ext cx="6667500" cy="1524000"/>
            <a:chOff x="0" y="0"/>
            <a:chExt cx="1685001" cy="3851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85001" cy="385143"/>
            </a:xfrm>
            <a:custGeom>
              <a:avLst/>
              <a:gdLst/>
              <a:ahLst/>
              <a:cxnLst/>
              <a:rect l="l" t="t" r="r" b="b"/>
              <a:pathLst>
                <a:path w="1685001" h="385143">
                  <a:moveTo>
                    <a:pt x="23223" y="0"/>
                  </a:moveTo>
                  <a:lnTo>
                    <a:pt x="1661778" y="0"/>
                  </a:lnTo>
                  <a:cubicBezTo>
                    <a:pt x="1674604" y="0"/>
                    <a:pt x="1685001" y="10397"/>
                    <a:pt x="1685001" y="23223"/>
                  </a:cubicBezTo>
                  <a:lnTo>
                    <a:pt x="1685001" y="361920"/>
                  </a:lnTo>
                  <a:cubicBezTo>
                    <a:pt x="1685001" y="374746"/>
                    <a:pt x="1674604" y="385143"/>
                    <a:pt x="1661778" y="385143"/>
                  </a:cubicBezTo>
                  <a:lnTo>
                    <a:pt x="23223" y="385143"/>
                  </a:lnTo>
                  <a:cubicBezTo>
                    <a:pt x="17064" y="385143"/>
                    <a:pt x="11157" y="382696"/>
                    <a:pt x="6802" y="378341"/>
                  </a:cubicBezTo>
                  <a:cubicBezTo>
                    <a:pt x="2447" y="373986"/>
                    <a:pt x="0" y="368079"/>
                    <a:pt x="0" y="361920"/>
                  </a:cubicBezTo>
                  <a:lnTo>
                    <a:pt x="0" y="23223"/>
                  </a:lnTo>
                  <a:cubicBezTo>
                    <a:pt x="0" y="10397"/>
                    <a:pt x="10397" y="0"/>
                    <a:pt x="232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685001" cy="461343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2128959" y="5175788"/>
            <a:ext cx="4466981" cy="3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ORBITALES ATÓMICOS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266825" y="5720344"/>
            <a:ext cx="6191250" cy="68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45"/>
              </a:lnSpc>
              <a:spcBef>
                <a:spcPct val="0"/>
              </a:spcBef>
            </a:pPr>
            <a:r>
              <a:rPr lang="es-CL" sz="2287" b="1" u="none" strike="noStrike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Regiones tridimensionales donde es más probable encontrarse un electrón.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28700" y="495300"/>
            <a:ext cx="10965035" cy="152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9"/>
              </a:lnSpc>
              <a:spcBef>
                <a:spcPct val="0"/>
              </a:spcBef>
            </a:pPr>
            <a:r>
              <a:rPr lang="es-CL" sz="5809" u="none" strike="noStrike" spc="34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¿Cuáles son sus componentes sub - atómicos?</a:t>
            </a:r>
          </a:p>
        </p:txBody>
      </p:sp>
      <p:sp>
        <p:nvSpPr>
          <p:cNvPr id="23" name="AutoShape 23"/>
          <p:cNvSpPr/>
          <p:nvPr/>
        </p:nvSpPr>
        <p:spPr>
          <a:xfrm>
            <a:off x="7696200" y="3130229"/>
            <a:ext cx="5751391" cy="0"/>
          </a:xfrm>
          <a:prstGeom prst="line">
            <a:avLst/>
          </a:prstGeom>
          <a:ln w="57150" cap="flat">
            <a:solidFill>
              <a:srgbClr val="525CB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4" name="AutoShape 24"/>
          <p:cNvSpPr/>
          <p:nvPr/>
        </p:nvSpPr>
        <p:spPr>
          <a:xfrm flipV="1">
            <a:off x="7696200" y="5813264"/>
            <a:ext cx="7653781" cy="0"/>
          </a:xfrm>
          <a:prstGeom prst="line">
            <a:avLst/>
          </a:prstGeom>
          <a:ln w="57150" cap="flat">
            <a:solidFill>
              <a:srgbClr val="525CB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5" name="AutoShape 25"/>
          <p:cNvSpPr/>
          <p:nvPr/>
        </p:nvSpPr>
        <p:spPr>
          <a:xfrm flipV="1">
            <a:off x="7696200" y="6198487"/>
            <a:ext cx="8885653" cy="2297813"/>
          </a:xfrm>
          <a:prstGeom prst="line">
            <a:avLst/>
          </a:prstGeom>
          <a:ln w="57150" cap="flat">
            <a:solidFill>
              <a:srgbClr val="525CB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6" name="Freeform 16">
            <a:extLst>
              <a:ext uri="{FF2B5EF4-FFF2-40B4-BE49-F238E27FC236}">
                <a16:creationId xmlns:a16="http://schemas.microsoft.com/office/drawing/2014/main" id="{E7389AC5-0287-7220-4968-4E11D85C9B26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143500" y="-51655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3" name="Freeform 3"/>
          <p:cNvSpPr/>
          <p:nvPr/>
        </p:nvSpPr>
        <p:spPr>
          <a:xfrm flipH="1">
            <a:off x="-4114445" y="564258"/>
            <a:ext cx="8228889" cy="9055174"/>
          </a:xfrm>
          <a:custGeom>
            <a:avLst/>
            <a:gdLst/>
            <a:ahLst/>
            <a:cxnLst/>
            <a:rect l="l" t="t" r="r" b="b"/>
            <a:pathLst>
              <a:path w="8228889" h="9055174">
                <a:moveTo>
                  <a:pt x="8228890" y="0"/>
                </a:moveTo>
                <a:lnTo>
                  <a:pt x="0" y="0"/>
                </a:lnTo>
                <a:lnTo>
                  <a:pt x="0" y="9055174"/>
                </a:lnTo>
                <a:lnTo>
                  <a:pt x="8228890" y="9055174"/>
                </a:lnTo>
                <a:lnTo>
                  <a:pt x="822889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4" name="Group 4"/>
          <p:cNvGrpSpPr/>
          <p:nvPr/>
        </p:nvGrpSpPr>
        <p:grpSpPr>
          <a:xfrm>
            <a:off x="-1322392" y="3892229"/>
            <a:ext cx="2572917" cy="2572917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lnTo>
                    <a:pt x="40640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rnd">
              <a:solidFill>
                <a:srgbClr val="F8525D"/>
              </a:solidFill>
              <a:prstDash val="solid"/>
              <a:round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39714" tIns="39714" rIns="39714" bIns="39714" rtlCol="0" anchor="ctr"/>
            <a:lstStyle/>
            <a:p>
              <a:pPr marL="0" lvl="0" indent="0" algn="ctr">
                <a:lnSpc>
                  <a:spcPts val="1359"/>
                </a:lnSpc>
                <a:spcBef>
                  <a:spcPct val="0"/>
                </a:spcBef>
              </a:pPr>
              <a:endParaRPr lang="es-CL" noProof="0" dirty="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591800" y="2368229"/>
            <a:ext cx="6667500" cy="1524000"/>
            <a:chOff x="0" y="0"/>
            <a:chExt cx="1685001" cy="38514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85001" cy="385143"/>
            </a:xfrm>
            <a:custGeom>
              <a:avLst/>
              <a:gdLst/>
              <a:ahLst/>
              <a:cxnLst/>
              <a:rect l="l" t="t" r="r" b="b"/>
              <a:pathLst>
                <a:path w="1685001" h="385143">
                  <a:moveTo>
                    <a:pt x="23223" y="0"/>
                  </a:moveTo>
                  <a:lnTo>
                    <a:pt x="1661778" y="0"/>
                  </a:lnTo>
                  <a:cubicBezTo>
                    <a:pt x="1674604" y="0"/>
                    <a:pt x="1685001" y="10397"/>
                    <a:pt x="1685001" y="23223"/>
                  </a:cubicBezTo>
                  <a:lnTo>
                    <a:pt x="1685001" y="361920"/>
                  </a:lnTo>
                  <a:cubicBezTo>
                    <a:pt x="1685001" y="374746"/>
                    <a:pt x="1674604" y="385143"/>
                    <a:pt x="1661778" y="385143"/>
                  </a:cubicBezTo>
                  <a:lnTo>
                    <a:pt x="23223" y="385143"/>
                  </a:lnTo>
                  <a:cubicBezTo>
                    <a:pt x="17064" y="385143"/>
                    <a:pt x="11157" y="382696"/>
                    <a:pt x="6802" y="378341"/>
                  </a:cubicBezTo>
                  <a:cubicBezTo>
                    <a:pt x="2447" y="373986"/>
                    <a:pt x="0" y="368079"/>
                    <a:pt x="0" y="361920"/>
                  </a:cubicBezTo>
                  <a:lnTo>
                    <a:pt x="0" y="23223"/>
                  </a:lnTo>
                  <a:cubicBezTo>
                    <a:pt x="0" y="10397"/>
                    <a:pt x="10397" y="0"/>
                    <a:pt x="232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685001" cy="461343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1692059" y="2488141"/>
            <a:ext cx="4466981" cy="3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NEUTRÓN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829925" y="3029827"/>
            <a:ext cx="619125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60"/>
              </a:lnSpc>
            </a:pPr>
            <a:r>
              <a:rPr lang="es-CL" sz="2300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Partícula sin carga en el núcleo </a:t>
            </a:r>
          </a:p>
          <a:p>
            <a:pPr algn="ctr">
              <a:lnSpc>
                <a:spcPts val="2760"/>
              </a:lnSpc>
            </a:pPr>
            <a:r>
              <a:rPr lang="es-CL" sz="2300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atómico junto con protones.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10591800" y="7734300"/>
            <a:ext cx="6667500" cy="1524000"/>
            <a:chOff x="0" y="0"/>
            <a:chExt cx="1685001" cy="38514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685001" cy="385143"/>
            </a:xfrm>
            <a:custGeom>
              <a:avLst/>
              <a:gdLst/>
              <a:ahLst/>
              <a:cxnLst/>
              <a:rect l="l" t="t" r="r" b="b"/>
              <a:pathLst>
                <a:path w="1685001" h="385143">
                  <a:moveTo>
                    <a:pt x="23223" y="0"/>
                  </a:moveTo>
                  <a:lnTo>
                    <a:pt x="1661778" y="0"/>
                  </a:lnTo>
                  <a:cubicBezTo>
                    <a:pt x="1674604" y="0"/>
                    <a:pt x="1685001" y="10397"/>
                    <a:pt x="1685001" y="23223"/>
                  </a:cubicBezTo>
                  <a:lnTo>
                    <a:pt x="1685001" y="361920"/>
                  </a:lnTo>
                  <a:cubicBezTo>
                    <a:pt x="1685001" y="374746"/>
                    <a:pt x="1674604" y="385143"/>
                    <a:pt x="1661778" y="385143"/>
                  </a:cubicBezTo>
                  <a:lnTo>
                    <a:pt x="23223" y="385143"/>
                  </a:lnTo>
                  <a:cubicBezTo>
                    <a:pt x="17064" y="385143"/>
                    <a:pt x="11157" y="382696"/>
                    <a:pt x="6802" y="378341"/>
                  </a:cubicBezTo>
                  <a:cubicBezTo>
                    <a:pt x="2447" y="373986"/>
                    <a:pt x="0" y="368079"/>
                    <a:pt x="0" y="361920"/>
                  </a:cubicBezTo>
                  <a:lnTo>
                    <a:pt x="0" y="23223"/>
                  </a:lnTo>
                  <a:cubicBezTo>
                    <a:pt x="0" y="10397"/>
                    <a:pt x="10397" y="0"/>
                    <a:pt x="232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76200"/>
              <a:ext cx="1685001" cy="461343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1692059" y="7859571"/>
            <a:ext cx="4466981" cy="3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PROTÓN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29925" y="8404127"/>
            <a:ext cx="619125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s-CL" sz="2299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Partícula con carga positiva </a:t>
            </a:r>
          </a:p>
          <a:p>
            <a:pPr marL="0" lvl="0" indent="0" algn="ctr">
              <a:lnSpc>
                <a:spcPts val="2759"/>
              </a:lnSpc>
              <a:spcBef>
                <a:spcPct val="0"/>
              </a:spcBef>
            </a:pPr>
            <a:r>
              <a:rPr lang="es-CL" sz="2299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en el núcleo atómico.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10591800" y="5051264"/>
            <a:ext cx="6667500" cy="1524000"/>
            <a:chOff x="0" y="0"/>
            <a:chExt cx="1685001" cy="38514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685001" cy="385143"/>
            </a:xfrm>
            <a:custGeom>
              <a:avLst/>
              <a:gdLst/>
              <a:ahLst/>
              <a:cxnLst/>
              <a:rect l="l" t="t" r="r" b="b"/>
              <a:pathLst>
                <a:path w="1685001" h="385143">
                  <a:moveTo>
                    <a:pt x="23223" y="0"/>
                  </a:moveTo>
                  <a:lnTo>
                    <a:pt x="1661778" y="0"/>
                  </a:lnTo>
                  <a:cubicBezTo>
                    <a:pt x="1674604" y="0"/>
                    <a:pt x="1685001" y="10397"/>
                    <a:pt x="1685001" y="23223"/>
                  </a:cubicBezTo>
                  <a:lnTo>
                    <a:pt x="1685001" y="361920"/>
                  </a:lnTo>
                  <a:cubicBezTo>
                    <a:pt x="1685001" y="374746"/>
                    <a:pt x="1674604" y="385143"/>
                    <a:pt x="1661778" y="385143"/>
                  </a:cubicBezTo>
                  <a:lnTo>
                    <a:pt x="23223" y="385143"/>
                  </a:lnTo>
                  <a:cubicBezTo>
                    <a:pt x="17064" y="385143"/>
                    <a:pt x="11157" y="382696"/>
                    <a:pt x="6802" y="378341"/>
                  </a:cubicBezTo>
                  <a:cubicBezTo>
                    <a:pt x="2447" y="373986"/>
                    <a:pt x="0" y="368079"/>
                    <a:pt x="0" y="361920"/>
                  </a:cubicBezTo>
                  <a:lnTo>
                    <a:pt x="0" y="23223"/>
                  </a:lnTo>
                  <a:cubicBezTo>
                    <a:pt x="0" y="10397"/>
                    <a:pt x="10397" y="0"/>
                    <a:pt x="23223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76200"/>
              <a:ext cx="1685001" cy="461343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692059" y="5175788"/>
            <a:ext cx="4466981" cy="392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NÚCLEO ATÓMICO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829925" y="5720344"/>
            <a:ext cx="6191250" cy="685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59"/>
              </a:lnSpc>
            </a:pPr>
            <a:r>
              <a:rPr lang="es-CL" sz="2299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Centro cargado positivamente del átomo </a:t>
            </a:r>
          </a:p>
          <a:p>
            <a:pPr marL="0" lvl="0" indent="0" algn="ctr">
              <a:lnSpc>
                <a:spcPts val="2759"/>
              </a:lnSpc>
              <a:spcBef>
                <a:spcPct val="0"/>
              </a:spcBef>
            </a:pPr>
            <a:r>
              <a:rPr lang="es-CL" sz="2299" noProof="0" dirty="0">
                <a:solidFill>
                  <a:srgbClr val="000000"/>
                </a:solidFill>
                <a:latin typeface="Flatory Slab"/>
                <a:ea typeface="Flatory Slab"/>
                <a:cs typeface="Flatory Slab"/>
                <a:sym typeface="Flatory Slab"/>
              </a:rPr>
              <a:t>que contiene protones y neutrones.</a:t>
            </a:r>
          </a:p>
        </p:txBody>
      </p:sp>
      <p:sp>
        <p:nvSpPr>
          <p:cNvPr id="23" name="AutoShape 23"/>
          <p:cNvSpPr/>
          <p:nvPr/>
        </p:nvSpPr>
        <p:spPr>
          <a:xfrm flipV="1">
            <a:off x="775881" y="3130229"/>
            <a:ext cx="9815919" cy="1854336"/>
          </a:xfrm>
          <a:prstGeom prst="line">
            <a:avLst/>
          </a:prstGeom>
          <a:ln w="57150" cap="flat">
            <a:solidFill>
              <a:srgbClr val="525CBF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4" name="AutoShape 24"/>
          <p:cNvSpPr/>
          <p:nvPr/>
        </p:nvSpPr>
        <p:spPr>
          <a:xfrm>
            <a:off x="1250525" y="5178687"/>
            <a:ext cx="9341275" cy="634577"/>
          </a:xfrm>
          <a:prstGeom prst="line">
            <a:avLst/>
          </a:prstGeom>
          <a:ln w="57150" cap="flat">
            <a:solidFill>
              <a:srgbClr val="525CBF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5" name="AutoShape 25"/>
          <p:cNvSpPr/>
          <p:nvPr/>
        </p:nvSpPr>
        <p:spPr>
          <a:xfrm>
            <a:off x="458232" y="5813264"/>
            <a:ext cx="10133568" cy="2683036"/>
          </a:xfrm>
          <a:prstGeom prst="line">
            <a:avLst/>
          </a:prstGeom>
          <a:ln w="57150" cap="flat">
            <a:solidFill>
              <a:srgbClr val="525CBF"/>
            </a:solidFill>
            <a:prstDash val="solid"/>
            <a:headEnd type="arrow" w="med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2920DBEA-1864-25D1-8515-80E20D97E994}"/>
              </a:ext>
            </a:extLst>
          </p:cNvPr>
          <p:cNvSpPr txBox="1"/>
          <p:nvPr/>
        </p:nvSpPr>
        <p:spPr>
          <a:xfrm>
            <a:off x="4724400" y="361182"/>
            <a:ext cx="10965035" cy="15250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9"/>
              </a:lnSpc>
              <a:spcBef>
                <a:spcPct val="0"/>
              </a:spcBef>
            </a:pPr>
            <a:r>
              <a:rPr lang="es-CL" sz="5809" u="none" strike="noStrike" spc="34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¿Cuáles son sus componentes sub - atómicos?</a:t>
            </a:r>
          </a:p>
        </p:txBody>
      </p:sp>
      <p:sp>
        <p:nvSpPr>
          <p:cNvPr id="27" name="Freeform 16">
            <a:extLst>
              <a:ext uri="{FF2B5EF4-FFF2-40B4-BE49-F238E27FC236}">
                <a16:creationId xmlns:a16="http://schemas.microsoft.com/office/drawing/2014/main" id="{0A7370A4-D39B-7AB0-C96A-9A2B7C7031F9}"/>
              </a:ext>
            </a:extLst>
          </p:cNvPr>
          <p:cNvSpPr/>
          <p:nvPr/>
        </p:nvSpPr>
        <p:spPr>
          <a:xfrm>
            <a:off x="15939456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28700" y="2368229"/>
            <a:ext cx="8513058" cy="2095500"/>
            <a:chOff x="0" y="0"/>
            <a:chExt cx="2151408" cy="52957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151407" cy="529572"/>
            </a:xfrm>
            <a:custGeom>
              <a:avLst/>
              <a:gdLst/>
              <a:ahLst/>
              <a:cxnLst/>
              <a:rect l="l" t="t" r="r" b="b"/>
              <a:pathLst>
                <a:path w="2151407" h="529572">
                  <a:moveTo>
                    <a:pt x="18188" y="0"/>
                  </a:moveTo>
                  <a:lnTo>
                    <a:pt x="2133219" y="0"/>
                  </a:lnTo>
                  <a:cubicBezTo>
                    <a:pt x="2143264" y="0"/>
                    <a:pt x="2151407" y="8143"/>
                    <a:pt x="2151407" y="18188"/>
                  </a:cubicBezTo>
                  <a:lnTo>
                    <a:pt x="2151407" y="511383"/>
                  </a:lnTo>
                  <a:cubicBezTo>
                    <a:pt x="2151407" y="516207"/>
                    <a:pt x="2149491" y="520833"/>
                    <a:pt x="2146080" y="524244"/>
                  </a:cubicBezTo>
                  <a:cubicBezTo>
                    <a:pt x="2142669" y="527655"/>
                    <a:pt x="2138043" y="529572"/>
                    <a:pt x="2133219" y="529572"/>
                  </a:cubicBezTo>
                  <a:lnTo>
                    <a:pt x="18188" y="529572"/>
                  </a:lnTo>
                  <a:cubicBezTo>
                    <a:pt x="8143" y="529572"/>
                    <a:pt x="0" y="521428"/>
                    <a:pt x="0" y="511383"/>
                  </a:cubicBezTo>
                  <a:lnTo>
                    <a:pt x="0" y="18188"/>
                  </a:lnTo>
                  <a:cubicBezTo>
                    <a:pt x="0" y="8143"/>
                    <a:pt x="8143" y="0"/>
                    <a:pt x="181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151408" cy="605772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7162800"/>
            <a:ext cx="8513058" cy="2095500"/>
            <a:chOff x="0" y="0"/>
            <a:chExt cx="2151408" cy="52957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1407" cy="529572"/>
            </a:xfrm>
            <a:custGeom>
              <a:avLst/>
              <a:gdLst/>
              <a:ahLst/>
              <a:cxnLst/>
              <a:rect l="l" t="t" r="r" b="b"/>
              <a:pathLst>
                <a:path w="2151407" h="529572">
                  <a:moveTo>
                    <a:pt x="18188" y="0"/>
                  </a:moveTo>
                  <a:lnTo>
                    <a:pt x="2133219" y="0"/>
                  </a:lnTo>
                  <a:cubicBezTo>
                    <a:pt x="2143264" y="0"/>
                    <a:pt x="2151407" y="8143"/>
                    <a:pt x="2151407" y="18188"/>
                  </a:cubicBezTo>
                  <a:lnTo>
                    <a:pt x="2151407" y="511383"/>
                  </a:lnTo>
                  <a:cubicBezTo>
                    <a:pt x="2151407" y="516207"/>
                    <a:pt x="2149491" y="520833"/>
                    <a:pt x="2146080" y="524244"/>
                  </a:cubicBezTo>
                  <a:cubicBezTo>
                    <a:pt x="2142669" y="527655"/>
                    <a:pt x="2138043" y="529572"/>
                    <a:pt x="2133219" y="529572"/>
                  </a:cubicBezTo>
                  <a:lnTo>
                    <a:pt x="18188" y="529572"/>
                  </a:lnTo>
                  <a:cubicBezTo>
                    <a:pt x="8143" y="529572"/>
                    <a:pt x="0" y="521428"/>
                    <a:pt x="0" y="511383"/>
                  </a:cubicBezTo>
                  <a:lnTo>
                    <a:pt x="0" y="18188"/>
                  </a:lnTo>
                  <a:cubicBezTo>
                    <a:pt x="0" y="8143"/>
                    <a:pt x="8143" y="0"/>
                    <a:pt x="181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2151408" cy="605772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028700" y="4765514"/>
            <a:ext cx="8513058" cy="2095500"/>
            <a:chOff x="0" y="0"/>
            <a:chExt cx="2151408" cy="529572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151407" cy="529572"/>
            </a:xfrm>
            <a:custGeom>
              <a:avLst/>
              <a:gdLst/>
              <a:ahLst/>
              <a:cxnLst/>
              <a:rect l="l" t="t" r="r" b="b"/>
              <a:pathLst>
                <a:path w="2151407" h="529572">
                  <a:moveTo>
                    <a:pt x="18188" y="0"/>
                  </a:moveTo>
                  <a:lnTo>
                    <a:pt x="2133219" y="0"/>
                  </a:lnTo>
                  <a:cubicBezTo>
                    <a:pt x="2143264" y="0"/>
                    <a:pt x="2151407" y="8143"/>
                    <a:pt x="2151407" y="18188"/>
                  </a:cubicBezTo>
                  <a:lnTo>
                    <a:pt x="2151407" y="511383"/>
                  </a:lnTo>
                  <a:cubicBezTo>
                    <a:pt x="2151407" y="516207"/>
                    <a:pt x="2149491" y="520833"/>
                    <a:pt x="2146080" y="524244"/>
                  </a:cubicBezTo>
                  <a:cubicBezTo>
                    <a:pt x="2142669" y="527655"/>
                    <a:pt x="2138043" y="529572"/>
                    <a:pt x="2133219" y="529572"/>
                  </a:cubicBezTo>
                  <a:lnTo>
                    <a:pt x="18188" y="529572"/>
                  </a:lnTo>
                  <a:cubicBezTo>
                    <a:pt x="8143" y="529572"/>
                    <a:pt x="0" y="521428"/>
                    <a:pt x="0" y="511383"/>
                  </a:cubicBezTo>
                  <a:lnTo>
                    <a:pt x="0" y="18188"/>
                  </a:lnTo>
                  <a:cubicBezTo>
                    <a:pt x="0" y="8143"/>
                    <a:pt x="8143" y="0"/>
                    <a:pt x="18188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525CBF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76200"/>
              <a:ext cx="2151408" cy="605772"/>
            </a:xfrm>
            <a:prstGeom prst="rect">
              <a:avLst/>
            </a:prstGeom>
          </p:spPr>
          <p:txBody>
            <a:bodyPr lIns="43909" tIns="43909" rIns="43909" bIns="43909" rtlCol="0" anchor="ctr"/>
            <a:lstStyle/>
            <a:p>
              <a:pPr algn="ctr">
                <a:lnSpc>
                  <a:spcPts val="4917"/>
                </a:lnSpc>
              </a:pPr>
              <a:endParaRPr lang="es-CL" noProof="0" dirty="0"/>
            </a:p>
          </p:txBody>
        </p:sp>
      </p:grpSp>
      <p:sp>
        <p:nvSpPr>
          <p:cNvPr id="11" name="Freeform 11"/>
          <p:cNvSpPr/>
          <p:nvPr/>
        </p:nvSpPr>
        <p:spPr>
          <a:xfrm flipH="1">
            <a:off x="10137210" y="2902112"/>
            <a:ext cx="7725915" cy="5697655"/>
          </a:xfrm>
          <a:custGeom>
            <a:avLst/>
            <a:gdLst/>
            <a:ahLst/>
            <a:cxnLst/>
            <a:rect l="l" t="t" r="r" b="b"/>
            <a:pathLst>
              <a:path w="7725915" h="5697655">
                <a:moveTo>
                  <a:pt x="7725915" y="0"/>
                </a:moveTo>
                <a:lnTo>
                  <a:pt x="0" y="0"/>
                </a:lnTo>
                <a:lnTo>
                  <a:pt x="0" y="5697655"/>
                </a:lnTo>
                <a:lnTo>
                  <a:pt x="7725915" y="5697655"/>
                </a:lnTo>
                <a:lnTo>
                  <a:pt x="772591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17292"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12" name="Group 12"/>
          <p:cNvGrpSpPr/>
          <p:nvPr/>
        </p:nvGrpSpPr>
        <p:grpSpPr>
          <a:xfrm>
            <a:off x="13330279" y="4463729"/>
            <a:ext cx="1315954" cy="7083557"/>
            <a:chOff x="0" y="0"/>
            <a:chExt cx="346589" cy="1865628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6589" cy="1865628"/>
            </a:xfrm>
            <a:custGeom>
              <a:avLst/>
              <a:gdLst/>
              <a:ahLst/>
              <a:cxnLst/>
              <a:rect l="l" t="t" r="r" b="b"/>
              <a:pathLst>
                <a:path w="346589" h="1865628">
                  <a:moveTo>
                    <a:pt x="173294" y="0"/>
                  </a:moveTo>
                  <a:lnTo>
                    <a:pt x="346589" y="1865628"/>
                  </a:lnTo>
                  <a:lnTo>
                    <a:pt x="0" y="1865628"/>
                  </a:lnTo>
                  <a:lnTo>
                    <a:pt x="173294" y="0"/>
                  </a:lnTo>
                  <a:close/>
                </a:path>
              </a:pathLst>
            </a:custGeom>
            <a:solidFill>
              <a:srgbClr val="C9CDFC"/>
            </a:solidFill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54154" y="866185"/>
              <a:ext cx="238280" cy="8661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79"/>
                </a:lnSpc>
              </a:pPr>
              <a:endParaRPr lang="es-CL" noProof="0" dirty="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10344676" y="5630714"/>
            <a:ext cx="2044740" cy="1888828"/>
          </a:xfrm>
          <a:custGeom>
            <a:avLst/>
            <a:gdLst/>
            <a:ahLst/>
            <a:cxnLst/>
            <a:rect l="l" t="t" r="r" b="b"/>
            <a:pathLst>
              <a:path w="2044740" h="1888828">
                <a:moveTo>
                  <a:pt x="0" y="0"/>
                </a:moveTo>
                <a:lnTo>
                  <a:pt x="2044740" y="0"/>
                </a:lnTo>
                <a:lnTo>
                  <a:pt x="2044740" y="1888829"/>
                </a:lnTo>
                <a:lnTo>
                  <a:pt x="0" y="188882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16" name="Freeform 16"/>
          <p:cNvSpPr/>
          <p:nvPr/>
        </p:nvSpPr>
        <p:spPr>
          <a:xfrm rot="-1666626">
            <a:off x="15768257" y="5650736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0" y="0"/>
                </a:moveTo>
                <a:lnTo>
                  <a:pt x="348056" y="0"/>
                </a:lnTo>
                <a:lnTo>
                  <a:pt x="348056" y="349051"/>
                </a:lnTo>
                <a:lnTo>
                  <a:pt x="0" y="34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7" name="TextBox 17"/>
          <p:cNvSpPr txBox="1"/>
          <p:nvPr/>
        </p:nvSpPr>
        <p:spPr>
          <a:xfrm>
            <a:off x="1028700" y="1133475"/>
            <a:ext cx="16230600" cy="7762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809"/>
              </a:lnSpc>
              <a:spcBef>
                <a:spcPct val="0"/>
              </a:spcBef>
            </a:pPr>
            <a:r>
              <a:rPr lang="es-CL" sz="5809" u="none" strike="noStrike" spc="34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La Relación de Masa Protón-Electrón (REMPE)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475229" y="2606973"/>
            <a:ext cx="7620000" cy="39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4"/>
              </a:lnSpc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1. COMPARACIÓN DE MASAS: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475229" y="3148659"/>
            <a:ext cx="76200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5"/>
              </a:lnSpc>
            </a:pPr>
            <a:r>
              <a:rPr lang="es-CL" sz="2287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 La relación de masa protón-electrón (REMPE) indica que los protones y neutrones son mucho más masivos que los electrones en un átomo.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475229" y="7401061"/>
            <a:ext cx="7620000" cy="39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3. EFECTO EN PROPIEDADES QUÍMICAS: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475229" y="7943714"/>
            <a:ext cx="76200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745"/>
              </a:lnSpc>
              <a:spcBef>
                <a:spcPct val="0"/>
              </a:spcBef>
            </a:pPr>
            <a:r>
              <a:rPr lang="es-CL" sz="2287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La REMPE influye en las propiedades químicas, ya que afecta la atracción de electrones por el núcleo y, por ende, la reactividad y enlaces químicos.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75229" y="5003775"/>
            <a:ext cx="7620000" cy="390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64"/>
              </a:lnSpc>
              <a:spcBef>
                <a:spcPct val="0"/>
              </a:spcBef>
            </a:pPr>
            <a:r>
              <a:rPr lang="es-CL" sz="2260" b="1" noProof="0" dirty="0">
                <a:solidFill>
                  <a:srgbClr val="525CBF"/>
                </a:solidFill>
                <a:latin typeface="Flatory Slab Bold"/>
                <a:ea typeface="Flatory Slab Bold"/>
                <a:cs typeface="Flatory Slab Bold"/>
                <a:sym typeface="Flatory Slab Bold"/>
              </a:rPr>
              <a:t>2. IMPACTO EN MASA ATÓMICA: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475229" y="5546428"/>
            <a:ext cx="7620000" cy="1028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45"/>
              </a:lnSpc>
            </a:pPr>
            <a:r>
              <a:rPr lang="es-CL" sz="2287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La masa de los electrones es insignificante en comparación con la de protones y neutrones, lo </a:t>
            </a:r>
          </a:p>
          <a:p>
            <a:pPr marL="0" lvl="0" indent="0" algn="l">
              <a:lnSpc>
                <a:spcPts val="2745"/>
              </a:lnSpc>
              <a:spcBef>
                <a:spcPct val="0"/>
              </a:spcBef>
            </a:pPr>
            <a:r>
              <a:rPr lang="es-CL" sz="2287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que determina mayoritariamente la masa atómica.</a:t>
            </a:r>
          </a:p>
        </p:txBody>
      </p:sp>
      <p:sp>
        <p:nvSpPr>
          <p:cNvPr id="24" name="Freeform 24"/>
          <p:cNvSpPr/>
          <p:nvPr/>
        </p:nvSpPr>
        <p:spPr>
          <a:xfrm rot="-1666626">
            <a:off x="16598245" y="5220671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0" y="0"/>
                </a:moveTo>
                <a:lnTo>
                  <a:pt x="348056" y="0"/>
                </a:lnTo>
                <a:lnTo>
                  <a:pt x="348056" y="349051"/>
                </a:lnTo>
                <a:lnTo>
                  <a:pt x="0" y="3490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5" name="Freeform 25"/>
          <p:cNvSpPr/>
          <p:nvPr/>
        </p:nvSpPr>
        <p:spPr>
          <a:xfrm rot="2037138" flipH="1" flipV="1">
            <a:off x="16356415" y="4806224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7" y="349051"/>
                </a:moveTo>
                <a:lnTo>
                  <a:pt x="0" y="349051"/>
                </a:lnTo>
                <a:lnTo>
                  <a:pt x="0" y="0"/>
                </a:lnTo>
                <a:lnTo>
                  <a:pt x="348057" y="0"/>
                </a:lnTo>
                <a:lnTo>
                  <a:pt x="348057" y="3490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6" name="Freeform 26"/>
          <p:cNvSpPr/>
          <p:nvPr/>
        </p:nvSpPr>
        <p:spPr>
          <a:xfrm rot="2037138" flipH="1" flipV="1">
            <a:off x="16846824" y="5607420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7" y="349051"/>
                </a:moveTo>
                <a:lnTo>
                  <a:pt x="0" y="349051"/>
                </a:lnTo>
                <a:lnTo>
                  <a:pt x="0" y="0"/>
                </a:lnTo>
                <a:lnTo>
                  <a:pt x="348057" y="0"/>
                </a:lnTo>
                <a:lnTo>
                  <a:pt x="348057" y="3490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7" name="Freeform 27"/>
          <p:cNvSpPr/>
          <p:nvPr/>
        </p:nvSpPr>
        <p:spPr>
          <a:xfrm rot="2037138" flipH="1" flipV="1">
            <a:off x="16245396" y="5638739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6" y="349051"/>
                </a:moveTo>
                <a:lnTo>
                  <a:pt x="0" y="349051"/>
                </a:lnTo>
                <a:lnTo>
                  <a:pt x="0" y="0"/>
                </a:lnTo>
                <a:lnTo>
                  <a:pt x="348056" y="0"/>
                </a:lnTo>
                <a:lnTo>
                  <a:pt x="348056" y="349051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8" name="Freeform 28"/>
          <p:cNvSpPr/>
          <p:nvPr/>
        </p:nvSpPr>
        <p:spPr>
          <a:xfrm rot="-1019572" flipH="1" flipV="1">
            <a:off x="15985693" y="5186741"/>
            <a:ext cx="348056" cy="349051"/>
          </a:xfrm>
          <a:custGeom>
            <a:avLst/>
            <a:gdLst/>
            <a:ahLst/>
            <a:cxnLst/>
            <a:rect l="l" t="t" r="r" b="b"/>
            <a:pathLst>
              <a:path w="348056" h="349051">
                <a:moveTo>
                  <a:pt x="348056" y="349050"/>
                </a:moveTo>
                <a:lnTo>
                  <a:pt x="0" y="349050"/>
                </a:lnTo>
                <a:lnTo>
                  <a:pt x="0" y="0"/>
                </a:lnTo>
                <a:lnTo>
                  <a:pt x="348056" y="0"/>
                </a:lnTo>
                <a:lnTo>
                  <a:pt x="348056" y="34905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29" name="Freeform 16">
            <a:extLst>
              <a:ext uri="{FF2B5EF4-FFF2-40B4-BE49-F238E27FC236}">
                <a16:creationId xmlns:a16="http://schemas.microsoft.com/office/drawing/2014/main" id="{469BBEA6-B3BD-7FDC-C42C-621F7BC56BA5}"/>
              </a:ext>
            </a:extLst>
          </p:cNvPr>
          <p:cNvSpPr/>
          <p:nvPr/>
        </p:nvSpPr>
        <p:spPr>
          <a:xfrm>
            <a:off x="0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/>
            <a:srcRect t="7786" b="7786"/>
            <a:stretch>
              <a:fillRect/>
            </a:stretch>
          </p:blipFill>
          <p:spPr>
            <a:xfrm>
              <a:off x="0" y="0"/>
              <a:ext cx="24384000" cy="13716000"/>
            </a:xfrm>
            <a:prstGeom prst="rect">
              <a:avLst/>
            </a:prstGeom>
          </p:spPr>
        </p:pic>
      </p:grpSp>
      <p:grpSp>
        <p:nvGrpSpPr>
          <p:cNvPr id="4" name="Group 4"/>
          <p:cNvGrpSpPr/>
          <p:nvPr/>
        </p:nvGrpSpPr>
        <p:grpSpPr>
          <a:xfrm>
            <a:off x="6647880" y="-42324"/>
            <a:ext cx="4992241" cy="1411511"/>
            <a:chOff x="0" y="0"/>
            <a:chExt cx="6656321" cy="1882015"/>
          </a:xfrm>
        </p:grpSpPr>
        <p:grpSp>
          <p:nvGrpSpPr>
            <p:cNvPr id="5" name="Group 5"/>
            <p:cNvGrpSpPr/>
            <p:nvPr/>
          </p:nvGrpSpPr>
          <p:grpSpPr>
            <a:xfrm rot="-48863">
              <a:off x="339863" y="42383"/>
              <a:ext cx="5976594" cy="1797248"/>
              <a:chOff x="0" y="0"/>
              <a:chExt cx="2702896" cy="81280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270289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2702896" h="812800">
                    <a:moveTo>
                      <a:pt x="0" y="0"/>
                    </a:moveTo>
                    <a:lnTo>
                      <a:pt x="2702896" y="0"/>
                    </a:lnTo>
                    <a:lnTo>
                      <a:pt x="2702896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1AB5DB"/>
              </a:solidFill>
            </p:spPr>
            <p:txBody>
              <a:bodyPr/>
              <a:lstStyle/>
              <a:p>
                <a:endParaRPr lang="es-CL"/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38100"/>
                <a:ext cx="270289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8" name="TextBox 8"/>
            <p:cNvSpPr txBox="1"/>
            <p:nvPr/>
          </p:nvSpPr>
          <p:spPr>
            <a:xfrm rot="-48863">
              <a:off x="10189" y="300613"/>
              <a:ext cx="6636892" cy="13474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6891"/>
                </a:lnSpc>
                <a:spcBef>
                  <a:spcPct val="0"/>
                </a:spcBef>
              </a:pPr>
              <a:r>
                <a:rPr lang="en-US" sz="6961">
                  <a:solidFill>
                    <a:srgbClr val="FFFFFF"/>
                  </a:solidFill>
                  <a:latin typeface="Scripter"/>
                  <a:ea typeface="Scripter"/>
                  <a:cs typeface="Scripter"/>
                  <a:sym typeface="Scripter"/>
                </a:rPr>
                <a:t>El ÁTOMO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0" y="1481676"/>
            <a:ext cx="18288000" cy="930062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b="-10605"/>
            </a:stretch>
          </a:blipFill>
        </p:spPr>
        <p:txBody>
          <a:bodyPr/>
          <a:lstStyle/>
          <a:p>
            <a:endParaRPr lang="es-CL" dirty="0"/>
          </a:p>
        </p:txBody>
      </p:sp>
      <p:sp>
        <p:nvSpPr>
          <p:cNvPr id="10" name="Freeform 16">
            <a:extLst>
              <a:ext uri="{FF2B5EF4-FFF2-40B4-BE49-F238E27FC236}">
                <a16:creationId xmlns:a16="http://schemas.microsoft.com/office/drawing/2014/main" id="{129ED35F-B2B9-7E98-2CBC-7AA699D4541C}"/>
              </a:ext>
            </a:extLst>
          </p:cNvPr>
          <p:cNvSpPr/>
          <p:nvPr/>
        </p:nvSpPr>
        <p:spPr>
          <a:xfrm>
            <a:off x="7391400" y="1079529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61657BD-3333-446A-A16A-CBDC77C8E5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8287999" cy="68580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s-C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2CAFF06-4D3A-42A5-8614-B1FA47EA0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5200" y="965200"/>
            <a:ext cx="16357599" cy="8356599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579CB8B-8B41-1B12-06D7-C9BDF4C23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3305" y="1004261"/>
            <a:ext cx="6643495" cy="8356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6547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272238" y="-216479"/>
            <a:ext cx="7226067" cy="10719957"/>
            <a:chOff x="0" y="0"/>
            <a:chExt cx="1903162" cy="282336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3162" cy="2823363"/>
            </a:xfrm>
            <a:custGeom>
              <a:avLst/>
              <a:gdLst/>
              <a:ahLst/>
              <a:cxnLst/>
              <a:rect l="l" t="t" r="r" b="b"/>
              <a:pathLst>
                <a:path w="1903162" h="2823363">
                  <a:moveTo>
                    <a:pt x="0" y="0"/>
                  </a:moveTo>
                  <a:lnTo>
                    <a:pt x="1903162" y="0"/>
                  </a:lnTo>
                  <a:lnTo>
                    <a:pt x="1903162" y="2823363"/>
                  </a:lnTo>
                  <a:lnTo>
                    <a:pt x="0" y="2823363"/>
                  </a:lnTo>
                  <a:close/>
                </a:path>
              </a:pathLst>
            </a:custGeom>
            <a:solidFill>
              <a:srgbClr val="DADCEF">
                <a:alpha val="69804"/>
              </a:srgbClr>
            </a:solidFill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903162" cy="286146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lang="es-CL" noProof="0" dirty="0"/>
            </a:p>
          </p:txBody>
        </p:sp>
      </p:grpSp>
      <p:sp>
        <p:nvSpPr>
          <p:cNvPr id="5" name="Freeform 5"/>
          <p:cNvSpPr/>
          <p:nvPr/>
        </p:nvSpPr>
        <p:spPr>
          <a:xfrm>
            <a:off x="2798508" y="2526873"/>
            <a:ext cx="2616627" cy="2616627"/>
          </a:xfrm>
          <a:custGeom>
            <a:avLst/>
            <a:gdLst/>
            <a:ahLst/>
            <a:cxnLst/>
            <a:rect l="l" t="t" r="r" b="b"/>
            <a:pathLst>
              <a:path w="2616627" h="2616627">
                <a:moveTo>
                  <a:pt x="0" y="0"/>
                </a:moveTo>
                <a:lnTo>
                  <a:pt x="2616628" y="0"/>
                </a:lnTo>
                <a:lnTo>
                  <a:pt x="2616628" y="2616627"/>
                </a:lnTo>
                <a:lnTo>
                  <a:pt x="0" y="261662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" name="Freeform 6"/>
          <p:cNvSpPr/>
          <p:nvPr/>
        </p:nvSpPr>
        <p:spPr>
          <a:xfrm flipH="1">
            <a:off x="3060262" y="2683538"/>
            <a:ext cx="2093121" cy="2303297"/>
          </a:xfrm>
          <a:custGeom>
            <a:avLst/>
            <a:gdLst/>
            <a:ahLst/>
            <a:cxnLst/>
            <a:rect l="l" t="t" r="r" b="b"/>
            <a:pathLst>
              <a:path w="2093121" h="2303297">
                <a:moveTo>
                  <a:pt x="2093121" y="0"/>
                </a:moveTo>
                <a:lnTo>
                  <a:pt x="0" y="0"/>
                </a:lnTo>
                <a:lnTo>
                  <a:pt x="0" y="2303297"/>
                </a:lnTo>
                <a:lnTo>
                  <a:pt x="2093121" y="2303297"/>
                </a:lnTo>
                <a:lnTo>
                  <a:pt x="2093121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7" name="Freeform 7"/>
          <p:cNvSpPr/>
          <p:nvPr/>
        </p:nvSpPr>
        <p:spPr>
          <a:xfrm>
            <a:off x="-2038930" y="3235470"/>
            <a:ext cx="7214604" cy="7367445"/>
          </a:xfrm>
          <a:custGeom>
            <a:avLst/>
            <a:gdLst/>
            <a:ahLst/>
            <a:cxnLst/>
            <a:rect l="l" t="t" r="r" b="b"/>
            <a:pathLst>
              <a:path w="7214604" h="7367445">
                <a:moveTo>
                  <a:pt x="0" y="0"/>
                </a:moveTo>
                <a:lnTo>
                  <a:pt x="7214605" y="0"/>
                </a:lnTo>
                <a:lnTo>
                  <a:pt x="7214605" y="7367445"/>
                </a:lnTo>
                <a:lnTo>
                  <a:pt x="0" y="736744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04544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7911084" y="1493812"/>
            <a:ext cx="8419661" cy="116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623"/>
              </a:lnSpc>
              <a:spcBef>
                <a:spcPct val="0"/>
              </a:spcBef>
            </a:pPr>
            <a:r>
              <a:rPr lang="es-CL" sz="8623" u="none" strike="noStrike" spc="51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Conclusión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72224" y="3543300"/>
            <a:ext cx="8058376" cy="25006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La estructura del átomo cuenta con 3 subpartículas atómicas, Protón (+), neutrón (0) y electrón (-), que son la base de nuestra comprensión de la química de acuerdo a los modelos atómicos conocidos.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943624" y="6875264"/>
            <a:ext cx="8354581" cy="14342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894"/>
              </a:lnSpc>
              <a:spcBef>
                <a:spcPct val="0"/>
              </a:spcBef>
            </a:pPr>
            <a:r>
              <a:rPr lang="es-CL" sz="2782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Este conocimiento nos ha permitido desentrañar los secretos de la materia y crear tecnologías que mejoran nuestras vidas.</a:t>
            </a:r>
          </a:p>
        </p:txBody>
      </p:sp>
      <p:sp>
        <p:nvSpPr>
          <p:cNvPr id="11" name="AutoShape 11"/>
          <p:cNvSpPr/>
          <p:nvPr/>
        </p:nvSpPr>
        <p:spPr>
          <a:xfrm>
            <a:off x="7944164" y="6324950"/>
            <a:ext cx="8353501" cy="0"/>
          </a:xfrm>
          <a:prstGeom prst="line">
            <a:avLst/>
          </a:prstGeom>
          <a:ln w="57150" cap="rnd">
            <a:solidFill>
              <a:srgbClr val="525C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2" name="AutoShape 12"/>
          <p:cNvSpPr/>
          <p:nvPr/>
        </p:nvSpPr>
        <p:spPr>
          <a:xfrm>
            <a:off x="7944164" y="3256638"/>
            <a:ext cx="8353501" cy="0"/>
          </a:xfrm>
          <a:prstGeom prst="line">
            <a:avLst/>
          </a:prstGeom>
          <a:ln w="57150" cap="rnd">
            <a:solidFill>
              <a:srgbClr val="525C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3" name="AutoShape 13"/>
          <p:cNvSpPr/>
          <p:nvPr/>
        </p:nvSpPr>
        <p:spPr>
          <a:xfrm>
            <a:off x="7944164" y="8907488"/>
            <a:ext cx="8353501" cy="0"/>
          </a:xfrm>
          <a:prstGeom prst="line">
            <a:avLst/>
          </a:prstGeom>
          <a:ln w="57150" cap="rnd">
            <a:solidFill>
              <a:srgbClr val="525CB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33BC5FB2-354F-D38A-6D23-ADDEC3521044}"/>
              </a:ext>
            </a:extLst>
          </p:cNvPr>
          <p:cNvSpPr/>
          <p:nvPr/>
        </p:nvSpPr>
        <p:spPr>
          <a:xfrm>
            <a:off x="2452056" y="97155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25516" y="3786525"/>
            <a:ext cx="942384" cy="2895593"/>
          </a:xfrm>
          <a:custGeom>
            <a:avLst/>
            <a:gdLst/>
            <a:ahLst/>
            <a:cxnLst/>
            <a:rect l="l" t="t" r="r" b="b"/>
            <a:pathLst>
              <a:path w="942384" h="2895593">
                <a:moveTo>
                  <a:pt x="0" y="0"/>
                </a:moveTo>
                <a:lnTo>
                  <a:pt x="942384" y="0"/>
                </a:lnTo>
                <a:lnTo>
                  <a:pt x="942384" y="2895592"/>
                </a:lnTo>
                <a:lnTo>
                  <a:pt x="0" y="2895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3" name="Freeform 3"/>
          <p:cNvSpPr/>
          <p:nvPr/>
        </p:nvSpPr>
        <p:spPr>
          <a:xfrm>
            <a:off x="5656947" y="3786525"/>
            <a:ext cx="2886685" cy="3065013"/>
          </a:xfrm>
          <a:custGeom>
            <a:avLst/>
            <a:gdLst/>
            <a:ahLst/>
            <a:cxnLst/>
            <a:rect l="l" t="t" r="r" b="b"/>
            <a:pathLst>
              <a:path w="2886685" h="3065013">
                <a:moveTo>
                  <a:pt x="0" y="0"/>
                </a:moveTo>
                <a:lnTo>
                  <a:pt x="2886685" y="0"/>
                </a:lnTo>
                <a:lnTo>
                  <a:pt x="2886685" y="3065012"/>
                </a:lnTo>
                <a:lnTo>
                  <a:pt x="0" y="3065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" name="Freeform 4"/>
          <p:cNvSpPr/>
          <p:nvPr/>
        </p:nvSpPr>
        <p:spPr>
          <a:xfrm>
            <a:off x="9411798" y="3911566"/>
            <a:ext cx="3540571" cy="2626460"/>
          </a:xfrm>
          <a:custGeom>
            <a:avLst/>
            <a:gdLst/>
            <a:ahLst/>
            <a:cxnLst/>
            <a:rect l="l" t="t" r="r" b="b"/>
            <a:pathLst>
              <a:path w="3540571" h="2626460">
                <a:moveTo>
                  <a:pt x="0" y="0"/>
                </a:moveTo>
                <a:lnTo>
                  <a:pt x="3540571" y="0"/>
                </a:lnTo>
                <a:lnTo>
                  <a:pt x="3540571" y="2626460"/>
                </a:lnTo>
                <a:lnTo>
                  <a:pt x="0" y="26264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aphicFrame>
        <p:nvGraphicFramePr>
          <p:cNvPr id="5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86067923"/>
              </p:ext>
            </p:extLst>
          </p:nvPr>
        </p:nvGraphicFramePr>
        <p:xfrm>
          <a:off x="1028700" y="7823620"/>
          <a:ext cx="16230600" cy="1113634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113634"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Es reversible.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No implica cambios de temperatura.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Es un cambio físico.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Ocurre cuando</a:t>
                      </a:r>
                      <a:endParaRPr lang="es-CL" sz="1100" noProof="0" dirty="0"/>
                    </a:p>
                    <a:p>
                      <a:pPr algn="ctr">
                        <a:lnSpc>
                          <a:spcPts val="2749"/>
                        </a:lnSpc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elimina o se agrega calor.</a:t>
                      </a: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" name="Freeform 6"/>
          <p:cNvSpPr/>
          <p:nvPr/>
        </p:nvSpPr>
        <p:spPr>
          <a:xfrm flipH="1">
            <a:off x="2448294" y="4185679"/>
            <a:ext cx="1058693" cy="972073"/>
          </a:xfrm>
          <a:custGeom>
            <a:avLst/>
            <a:gdLst/>
            <a:ahLst/>
            <a:cxnLst/>
            <a:rect l="l" t="t" r="r" b="b"/>
            <a:pathLst>
              <a:path w="1058693" h="972073">
                <a:moveTo>
                  <a:pt x="1058693" y="0"/>
                </a:moveTo>
                <a:lnTo>
                  <a:pt x="0" y="0"/>
                </a:lnTo>
                <a:lnTo>
                  <a:pt x="0" y="972072"/>
                </a:lnTo>
                <a:lnTo>
                  <a:pt x="1058693" y="972072"/>
                </a:lnTo>
                <a:lnTo>
                  <a:pt x="10586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7" name="Freeform 7"/>
          <p:cNvSpPr/>
          <p:nvPr/>
        </p:nvSpPr>
        <p:spPr>
          <a:xfrm rot="-10800000" flipH="1">
            <a:off x="2448294" y="5291840"/>
            <a:ext cx="1058693" cy="972073"/>
          </a:xfrm>
          <a:custGeom>
            <a:avLst/>
            <a:gdLst/>
            <a:ahLst/>
            <a:cxnLst/>
            <a:rect l="l" t="t" r="r" b="b"/>
            <a:pathLst>
              <a:path w="1058693" h="972073">
                <a:moveTo>
                  <a:pt x="1058693" y="0"/>
                </a:moveTo>
                <a:lnTo>
                  <a:pt x="0" y="0"/>
                </a:lnTo>
                <a:lnTo>
                  <a:pt x="0" y="972073"/>
                </a:lnTo>
                <a:lnTo>
                  <a:pt x="1058693" y="972073"/>
                </a:lnTo>
                <a:lnTo>
                  <a:pt x="1058693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pSp>
        <p:nvGrpSpPr>
          <p:cNvPr id="8" name="Group 8"/>
          <p:cNvGrpSpPr/>
          <p:nvPr/>
        </p:nvGrpSpPr>
        <p:grpSpPr>
          <a:xfrm>
            <a:off x="13819144" y="3783168"/>
            <a:ext cx="3017345" cy="3017345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9C9C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00"/>
                </a:lnSpc>
              </a:pPr>
              <a:endParaRPr lang="es-CL" noProof="0" dirty="0"/>
            </a:p>
          </p:txBody>
        </p:sp>
      </p:grpSp>
      <p:sp>
        <p:nvSpPr>
          <p:cNvPr id="11" name="Freeform 11"/>
          <p:cNvSpPr/>
          <p:nvPr/>
        </p:nvSpPr>
        <p:spPr>
          <a:xfrm>
            <a:off x="14351960" y="4160817"/>
            <a:ext cx="1951714" cy="2262048"/>
          </a:xfrm>
          <a:custGeom>
            <a:avLst/>
            <a:gdLst/>
            <a:ahLst/>
            <a:cxnLst/>
            <a:rect l="l" t="t" r="r" b="b"/>
            <a:pathLst>
              <a:path w="1951714" h="2262048">
                <a:moveTo>
                  <a:pt x="0" y="0"/>
                </a:moveTo>
                <a:lnTo>
                  <a:pt x="1951713" y="0"/>
                </a:lnTo>
                <a:lnTo>
                  <a:pt x="1951713" y="2262047"/>
                </a:lnTo>
                <a:lnTo>
                  <a:pt x="0" y="226204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-26303" r="-28661" b="-29527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12" name="TextBox 12"/>
          <p:cNvSpPr txBox="1"/>
          <p:nvPr/>
        </p:nvSpPr>
        <p:spPr>
          <a:xfrm>
            <a:off x="13354550" y="990600"/>
            <a:ext cx="3232583" cy="1685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0"/>
              </a:lnSpc>
            </a:pPr>
            <a:r>
              <a:rPr lang="es-CL" sz="3000" noProof="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Ocurre cuando la materia cambia de un estado a otro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028700" y="1047750"/>
            <a:ext cx="11038209" cy="12687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s-CL" sz="8908" b="1" noProof="0" dirty="0">
                <a:solidFill>
                  <a:srgbClr val="000000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Cambio de estado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1E42CAB0-C41E-0CC9-1DFC-AB0D6015DAE5}"/>
              </a:ext>
            </a:extLst>
          </p:cNvPr>
          <p:cNvSpPr/>
          <p:nvPr/>
        </p:nvSpPr>
        <p:spPr>
          <a:xfrm>
            <a:off x="7969728" y="9536272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43656446"/>
              </p:ext>
            </p:extLst>
          </p:nvPr>
        </p:nvGraphicFramePr>
        <p:xfrm>
          <a:off x="1028700" y="2728626"/>
          <a:ext cx="16230600" cy="2938538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1485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FUSIÓN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b="1" spc="225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FUSIÓN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CONGELACIÓN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b="1" spc="225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CONGELACIÓN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053"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los sólidos se transforman en líquidos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agrega calor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los líquidos se convierten en sólidos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elimina calor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6544345"/>
              </p:ext>
            </p:extLst>
          </p:nvPr>
        </p:nvGraphicFramePr>
        <p:xfrm>
          <a:off x="1028700" y="8195548"/>
          <a:ext cx="16230600" cy="776995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995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un bloque de mantequilla que se derrite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un bloque de mantequilla que se derrite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agua que se convierte en hielo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agua que se convierte en hielo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AutoShape 4"/>
          <p:cNvSpPr/>
          <p:nvPr/>
        </p:nvSpPr>
        <p:spPr>
          <a:xfrm>
            <a:off x="1028700" y="6892554"/>
            <a:ext cx="1956742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sp>
        <p:nvSpPr>
          <p:cNvPr id="5" name="AutoShape 5"/>
          <p:cNvSpPr/>
          <p:nvPr/>
        </p:nvSpPr>
        <p:spPr>
          <a:xfrm>
            <a:off x="15311292" y="6902079"/>
            <a:ext cx="1942381" cy="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s-CL" noProof="0" dirty="0"/>
          </a:p>
        </p:txBody>
      </p:sp>
      <p:grpSp>
        <p:nvGrpSpPr>
          <p:cNvPr id="6" name="Group 6"/>
          <p:cNvGrpSpPr/>
          <p:nvPr/>
        </p:nvGrpSpPr>
        <p:grpSpPr>
          <a:xfrm>
            <a:off x="3541586" y="5406155"/>
            <a:ext cx="3017345" cy="3017345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00"/>
                </a:lnSpc>
              </a:pPr>
              <a:endParaRPr lang="es-CL" noProof="0"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906483" y="5943788"/>
            <a:ext cx="2233479" cy="1945157"/>
            <a:chOff x="0" y="0"/>
            <a:chExt cx="2977972" cy="2593543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977972" cy="2593543"/>
            </a:xfrm>
            <a:custGeom>
              <a:avLst/>
              <a:gdLst/>
              <a:ahLst/>
              <a:cxnLst/>
              <a:rect l="l" t="t" r="r" b="b"/>
              <a:pathLst>
                <a:path w="2977972" h="2593543">
                  <a:moveTo>
                    <a:pt x="0" y="0"/>
                  </a:moveTo>
                  <a:lnTo>
                    <a:pt x="2977972" y="0"/>
                  </a:lnTo>
                  <a:lnTo>
                    <a:pt x="2977972" y="2593543"/>
                  </a:lnTo>
                  <a:lnTo>
                    <a:pt x="0" y="25935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s-CL" noProof="0" dirty="0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857207" y="990303"/>
              <a:ext cx="653006" cy="788448"/>
              <a:chOff x="0" y="0"/>
              <a:chExt cx="812800" cy="981386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981386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981386">
                    <a:moveTo>
                      <a:pt x="406400" y="0"/>
                    </a:moveTo>
                    <a:cubicBezTo>
                      <a:pt x="181951" y="0"/>
                      <a:pt x="0" y="219691"/>
                      <a:pt x="0" y="490693"/>
                    </a:cubicBezTo>
                    <a:cubicBezTo>
                      <a:pt x="0" y="761695"/>
                      <a:pt x="181951" y="981386"/>
                      <a:pt x="406400" y="981386"/>
                    </a:cubicBezTo>
                    <a:cubicBezTo>
                      <a:pt x="630849" y="981386"/>
                      <a:pt x="812800" y="761695"/>
                      <a:pt x="812800" y="490693"/>
                    </a:cubicBezTo>
                    <a:cubicBezTo>
                      <a:pt x="812800" y="21969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6BE14"/>
              </a:solidFill>
            </p:spPr>
            <p:txBody>
              <a:bodyPr/>
              <a:lstStyle/>
              <a:p>
                <a:endParaRPr lang="es-CL" noProof="0" dirty="0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72955"/>
                <a:ext cx="660400" cy="81642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10"/>
                  </a:lnSpc>
                </a:pPr>
                <a:endParaRPr lang="es-CL" noProof="0" dirty="0"/>
              </a:p>
            </p:txBody>
          </p:sp>
        </p:grpSp>
      </p:grpSp>
      <p:sp>
        <p:nvSpPr>
          <p:cNvPr id="14" name="TextBox 14"/>
          <p:cNvSpPr txBox="1"/>
          <p:nvPr/>
        </p:nvSpPr>
        <p:spPr>
          <a:xfrm>
            <a:off x="1028700" y="1028700"/>
            <a:ext cx="16230600" cy="99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699"/>
              </a:lnSpc>
            </a:pPr>
            <a:r>
              <a:rPr lang="es-CL" sz="6999" b="1" noProof="0" dirty="0">
                <a:solidFill>
                  <a:srgbClr val="000000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Tipos de cambios de estado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1741103" y="5402932"/>
            <a:ext cx="3017345" cy="3017345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00"/>
                </a:lnSpc>
              </a:pPr>
              <a:endParaRPr lang="es-CL" noProof="0" dirty="0"/>
            </a:p>
          </p:txBody>
        </p:sp>
      </p:grpSp>
      <p:sp>
        <p:nvSpPr>
          <p:cNvPr id="18" name="Freeform 18"/>
          <p:cNvSpPr/>
          <p:nvPr/>
        </p:nvSpPr>
        <p:spPr>
          <a:xfrm rot="2111780">
            <a:off x="12609242" y="5157642"/>
            <a:ext cx="1490616" cy="3121622"/>
          </a:xfrm>
          <a:custGeom>
            <a:avLst/>
            <a:gdLst/>
            <a:ahLst/>
            <a:cxnLst/>
            <a:rect l="l" t="t" r="r" b="b"/>
            <a:pathLst>
              <a:path w="1490616" h="3121622">
                <a:moveTo>
                  <a:pt x="0" y="0"/>
                </a:moveTo>
                <a:lnTo>
                  <a:pt x="1490616" y="0"/>
                </a:lnTo>
                <a:lnTo>
                  <a:pt x="1490616" y="3121623"/>
                </a:lnTo>
                <a:lnTo>
                  <a:pt x="0" y="31216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354712" t="-29489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19" name="Freeform 16">
            <a:extLst>
              <a:ext uri="{FF2B5EF4-FFF2-40B4-BE49-F238E27FC236}">
                <a16:creationId xmlns:a16="http://schemas.microsoft.com/office/drawing/2014/main" id="{C8D8C695-7C68-B46C-6A05-0BC6E83B52D9}"/>
              </a:ext>
            </a:extLst>
          </p:cNvPr>
          <p:cNvSpPr/>
          <p:nvPr/>
        </p:nvSpPr>
        <p:spPr>
          <a:xfrm>
            <a:off x="7969728" y="9410700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96718" y="2682740"/>
            <a:ext cx="3871430" cy="4037157"/>
            <a:chOff x="0" y="0"/>
            <a:chExt cx="1286217" cy="1341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86217" cy="1341277"/>
            </a:xfrm>
            <a:custGeom>
              <a:avLst/>
              <a:gdLst/>
              <a:ahLst/>
              <a:cxnLst/>
              <a:rect l="l" t="t" r="r" b="b"/>
              <a:pathLst>
                <a:path w="1286217" h="1341277">
                  <a:moveTo>
                    <a:pt x="0" y="0"/>
                  </a:moveTo>
                  <a:lnTo>
                    <a:pt x="1286217" y="0"/>
                  </a:lnTo>
                  <a:lnTo>
                    <a:pt x="1286217" y="1341277"/>
                  </a:lnTo>
                  <a:lnTo>
                    <a:pt x="0" y="1341277"/>
                  </a:lnTo>
                  <a:close/>
                </a:path>
              </a:pathLst>
            </a:custGeom>
            <a:solidFill>
              <a:srgbClr val="F9C9C5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575"/>
              <a:ext cx="1286217" cy="1312702"/>
            </a:xfrm>
            <a:prstGeom prst="rect">
              <a:avLst/>
            </a:prstGeom>
          </p:spPr>
          <p:txBody>
            <a:bodyPr lIns="254000" tIns="254000" rIns="254000" bIns="254000" rtlCol="0" anchor="t"/>
            <a:lstStyle/>
            <a:p>
              <a:pPr algn="ctr">
                <a:lnSpc>
                  <a:spcPts val="3300"/>
                </a:lnSpc>
              </a:pPr>
              <a:r>
                <a:rPr lang="es-CL" sz="3000" b="1" noProof="0" dirty="0">
                  <a:solidFill>
                    <a:srgbClr val="000000"/>
                  </a:solidFill>
                  <a:latin typeface="Garet Ultra-Bold"/>
                  <a:ea typeface="Garet Ultra-Bold"/>
                  <a:cs typeface="Garet Ultra-Bold"/>
                  <a:sym typeface="Garet Ultra-Bold"/>
                </a:rPr>
                <a:t>Galio</a:t>
              </a:r>
            </a:p>
            <a:p>
              <a:pPr algn="ctr">
                <a:lnSpc>
                  <a:spcPts val="13200"/>
                </a:lnSpc>
              </a:pPr>
              <a:r>
                <a:rPr lang="es-CL" sz="12000" b="1" spc="-480" noProof="0" dirty="0">
                  <a:solidFill>
                    <a:srgbClr val="000000"/>
                  </a:solidFill>
                  <a:latin typeface="Garet Ultra-Bold"/>
                  <a:ea typeface="Garet Ultra-Bold"/>
                  <a:cs typeface="Garet Ultra-Bold"/>
                  <a:sym typeface="Garet Ultra-Bold"/>
                </a:rPr>
                <a:t>Ga</a:t>
              </a:r>
            </a:p>
          </p:txBody>
        </p:sp>
      </p:grpSp>
      <p:sp>
        <p:nvSpPr>
          <p:cNvPr id="5" name="Freeform 5"/>
          <p:cNvSpPr/>
          <p:nvPr/>
        </p:nvSpPr>
        <p:spPr>
          <a:xfrm rot="930783">
            <a:off x="10635727" y="5291736"/>
            <a:ext cx="5593413" cy="3152651"/>
          </a:xfrm>
          <a:custGeom>
            <a:avLst/>
            <a:gdLst/>
            <a:ahLst/>
            <a:cxnLst/>
            <a:rect l="l" t="t" r="r" b="b"/>
            <a:pathLst>
              <a:path w="5593413" h="3152651">
                <a:moveTo>
                  <a:pt x="0" y="0"/>
                </a:moveTo>
                <a:lnTo>
                  <a:pt x="5593413" y="0"/>
                </a:lnTo>
                <a:lnTo>
                  <a:pt x="5593413" y="3152651"/>
                </a:lnTo>
                <a:lnTo>
                  <a:pt x="0" y="31526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" name="TextBox 6"/>
          <p:cNvSpPr txBox="1"/>
          <p:nvPr/>
        </p:nvSpPr>
        <p:spPr>
          <a:xfrm>
            <a:off x="1028700" y="6896637"/>
            <a:ext cx="6813745" cy="24668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4"/>
              </a:lnSpc>
            </a:pPr>
            <a:r>
              <a:rPr lang="es-CL" sz="2977" noProof="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El galio es un metal suave de color blanco plateado. Es sólido a temperatura ambiente, pero puede convertirse en líquido en tu mano. Esto se debe a su bajo punto de fusión, a 29.8 °C (85.6 °F).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57275"/>
            <a:ext cx="8929627" cy="334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s-CL" sz="9999" b="1" noProof="0" dirty="0">
                <a:solidFill>
                  <a:srgbClr val="000000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Galio:</a:t>
            </a:r>
          </a:p>
          <a:p>
            <a:pPr algn="l">
              <a:lnSpc>
                <a:spcPts val="7699"/>
              </a:lnSpc>
            </a:pPr>
            <a:r>
              <a:rPr lang="es-CL" sz="6999" noProof="0" dirty="0">
                <a:solidFill>
                  <a:srgbClr val="000000"/>
                </a:solidFill>
                <a:latin typeface="Garet"/>
                <a:ea typeface="Garet"/>
                <a:cs typeface="Garet"/>
                <a:sym typeface="Garet"/>
              </a:rPr>
              <a:t>¡Un metal que se derrite en tu mano!</a:t>
            </a:r>
          </a:p>
        </p:txBody>
      </p:sp>
      <p:sp>
        <p:nvSpPr>
          <p:cNvPr id="8" name="Freeform 16">
            <a:extLst>
              <a:ext uri="{FF2B5EF4-FFF2-40B4-BE49-F238E27FC236}">
                <a16:creationId xmlns:a16="http://schemas.microsoft.com/office/drawing/2014/main" id="{90CA9AB8-CDB9-55D0-0F71-A49139624B58}"/>
              </a:ext>
            </a:extLst>
          </p:cNvPr>
          <p:cNvSpPr/>
          <p:nvPr/>
        </p:nvSpPr>
        <p:spPr>
          <a:xfrm>
            <a:off x="7647883" y="939610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0344432"/>
              </p:ext>
            </p:extLst>
          </p:nvPr>
        </p:nvGraphicFramePr>
        <p:xfrm>
          <a:off x="1028700" y="2728626"/>
          <a:ext cx="16230600" cy="2938538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51485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EVAPORACIÓN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b="1" spc="225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EVAPORACIÓN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CONDENSACIÓN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b="1" spc="225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CONDENSACIÓN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87053"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los líquidos se transforman en gases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agrega calor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los gases se convierten en líquidos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elimina calor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3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87400992"/>
              </p:ext>
            </p:extLst>
          </p:nvPr>
        </p:nvGraphicFramePr>
        <p:xfrm>
          <a:off x="1028700" y="8195548"/>
          <a:ext cx="16230600" cy="776995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6995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ropa húmeda que se seca al sol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ropa húmeda que se seca al sol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9C29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formación de nubes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formación de nubes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" name="Freeform 4"/>
          <p:cNvSpPr/>
          <p:nvPr/>
        </p:nvSpPr>
        <p:spPr>
          <a:xfrm rot="-5400000">
            <a:off x="11638174" y="3825126"/>
            <a:ext cx="3005078" cy="6167137"/>
          </a:xfrm>
          <a:custGeom>
            <a:avLst/>
            <a:gdLst/>
            <a:ahLst/>
            <a:cxnLst/>
            <a:rect l="l" t="t" r="r" b="b"/>
            <a:pathLst>
              <a:path w="3005078" h="6167137">
                <a:moveTo>
                  <a:pt x="0" y="0"/>
                </a:moveTo>
                <a:lnTo>
                  <a:pt x="3005077" y="0"/>
                </a:lnTo>
                <a:lnTo>
                  <a:pt x="3005077" y="6167137"/>
                </a:lnTo>
                <a:lnTo>
                  <a:pt x="0" y="61671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5" name="Freeform 5"/>
          <p:cNvSpPr/>
          <p:nvPr/>
        </p:nvSpPr>
        <p:spPr>
          <a:xfrm>
            <a:off x="2985442" y="5870456"/>
            <a:ext cx="1093339" cy="2017011"/>
          </a:xfrm>
          <a:custGeom>
            <a:avLst/>
            <a:gdLst/>
            <a:ahLst/>
            <a:cxnLst/>
            <a:rect l="l" t="t" r="r" b="b"/>
            <a:pathLst>
              <a:path w="1093339" h="2017011">
                <a:moveTo>
                  <a:pt x="0" y="0"/>
                </a:moveTo>
                <a:lnTo>
                  <a:pt x="1093339" y="0"/>
                </a:lnTo>
                <a:lnTo>
                  <a:pt x="1093339" y="2017012"/>
                </a:lnTo>
                <a:lnTo>
                  <a:pt x="0" y="20170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84481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" name="Freeform 6"/>
          <p:cNvSpPr/>
          <p:nvPr/>
        </p:nvSpPr>
        <p:spPr>
          <a:xfrm>
            <a:off x="4202207" y="5312957"/>
            <a:ext cx="2173107" cy="3025845"/>
          </a:xfrm>
          <a:custGeom>
            <a:avLst/>
            <a:gdLst/>
            <a:ahLst/>
            <a:cxnLst/>
            <a:rect l="l" t="t" r="r" b="b"/>
            <a:pathLst>
              <a:path w="2173107" h="3025845">
                <a:moveTo>
                  <a:pt x="0" y="0"/>
                </a:moveTo>
                <a:lnTo>
                  <a:pt x="2173107" y="0"/>
                </a:lnTo>
                <a:lnTo>
                  <a:pt x="2173107" y="3025845"/>
                </a:lnTo>
                <a:lnTo>
                  <a:pt x="0" y="302584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7" name="Freeform 7"/>
          <p:cNvSpPr/>
          <p:nvPr/>
        </p:nvSpPr>
        <p:spPr>
          <a:xfrm rot="5400000">
            <a:off x="5514986" y="6107303"/>
            <a:ext cx="1252268" cy="778575"/>
          </a:xfrm>
          <a:custGeom>
            <a:avLst/>
            <a:gdLst/>
            <a:ahLst/>
            <a:cxnLst/>
            <a:rect l="l" t="t" r="r" b="b"/>
            <a:pathLst>
              <a:path w="1252268" h="778575">
                <a:moveTo>
                  <a:pt x="0" y="0"/>
                </a:moveTo>
                <a:lnTo>
                  <a:pt x="1252267" y="0"/>
                </a:lnTo>
                <a:lnTo>
                  <a:pt x="1252267" y="778574"/>
                </a:lnTo>
                <a:lnTo>
                  <a:pt x="0" y="7785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r="-59047"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8" name="TextBox 8"/>
          <p:cNvSpPr txBox="1"/>
          <p:nvPr/>
        </p:nvSpPr>
        <p:spPr>
          <a:xfrm>
            <a:off x="1028700" y="1019175"/>
            <a:ext cx="16230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s-CL" sz="6500" b="1" noProof="0" dirty="0">
                <a:solidFill>
                  <a:srgbClr val="000000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Tipos de cambios de estado</a:t>
            </a:r>
          </a:p>
        </p:txBody>
      </p:sp>
      <p:sp>
        <p:nvSpPr>
          <p:cNvPr id="9" name="Freeform 16">
            <a:extLst>
              <a:ext uri="{FF2B5EF4-FFF2-40B4-BE49-F238E27FC236}">
                <a16:creationId xmlns:a16="http://schemas.microsoft.com/office/drawing/2014/main" id="{C3D887A2-0DC5-C37C-3830-1F54034A3E16}"/>
              </a:ext>
            </a:extLst>
          </p:cNvPr>
          <p:cNvSpPr/>
          <p:nvPr/>
        </p:nvSpPr>
        <p:spPr>
          <a:xfrm>
            <a:off x="7647883" y="939610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3223758"/>
              </p:ext>
            </p:extLst>
          </p:nvPr>
        </p:nvGraphicFramePr>
        <p:xfrm>
          <a:off x="1028700" y="2699598"/>
          <a:ext cx="16230600" cy="3281438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41046"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SUBLIMACIÓN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b="1" spc="225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SUBLIMACIÓN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s-CL" sz="4500" b="1" spc="225" noProof="0" dirty="0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DEPOSICIÓN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4950"/>
                        </a:lnSpc>
                        <a:defRPr/>
                      </a:pPr>
                      <a:r>
                        <a:rPr lang="en-US" sz="4500" b="1" spc="225">
                          <a:solidFill>
                            <a:srgbClr val="000000"/>
                          </a:solidFill>
                          <a:latin typeface="Garet Ultra-Bold"/>
                          <a:ea typeface="Garet Ultra-Bold"/>
                          <a:cs typeface="Garet Ultra-Bold"/>
                          <a:sym typeface="Garet Ultra-Bold"/>
                        </a:rPr>
                        <a:t>DEPOSICIÓN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40392"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los sólidos se transforman directamente</a:t>
                      </a:r>
                      <a:endParaRPr lang="es-CL" sz="1100" noProof="0" dirty="0"/>
                    </a:p>
                    <a:p>
                      <a:pPr algn="ctr">
                        <a:lnSpc>
                          <a:spcPts val="2749"/>
                        </a:lnSpc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en gases</a:t>
                      </a: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agrega calor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los gases se convierten en sólidos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se elimina calor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" name="Freeform 3"/>
          <p:cNvSpPr/>
          <p:nvPr/>
        </p:nvSpPr>
        <p:spPr>
          <a:xfrm rot="615057">
            <a:off x="3934220" y="4725258"/>
            <a:ext cx="5017692" cy="3612738"/>
          </a:xfrm>
          <a:custGeom>
            <a:avLst/>
            <a:gdLst/>
            <a:ahLst/>
            <a:cxnLst/>
            <a:rect l="l" t="t" r="r" b="b"/>
            <a:pathLst>
              <a:path w="5017692" h="3612738">
                <a:moveTo>
                  <a:pt x="0" y="0"/>
                </a:moveTo>
                <a:lnTo>
                  <a:pt x="5017692" y="0"/>
                </a:lnTo>
                <a:lnTo>
                  <a:pt x="5017692" y="3612738"/>
                </a:lnTo>
                <a:lnTo>
                  <a:pt x="0" y="361273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graphicFrame>
        <p:nvGraphicFramePr>
          <p:cNvPr id="4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1385530"/>
              </p:ext>
            </p:extLst>
          </p:nvPr>
        </p:nvGraphicFramePr>
        <p:xfrm>
          <a:off x="1028700" y="8166520"/>
          <a:ext cx="16230600" cy="971550"/>
        </p:xfrm>
        <a:graphic>
          <a:graphicData uri="http://schemas.openxmlformats.org/drawingml/2006/table">
            <a:tbl>
              <a:tblPr/>
              <a:tblGrid>
                <a:gridCol w="40652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62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05141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816313"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hielo seco (forma sólida de</a:t>
                      </a:r>
                      <a:endParaRPr lang="es-CL" sz="1100" noProof="0" dirty="0"/>
                    </a:p>
                    <a:p>
                      <a:pPr algn="ctr">
                        <a:lnSpc>
                          <a:spcPts val="2749"/>
                        </a:lnSpc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dióxido de carbono)</a:t>
                      </a: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hielo seco (forma sólida de</a:t>
                      </a:r>
                      <a:endParaRPr lang="en-US" sz="1100"/>
                    </a:p>
                    <a:p>
                      <a:pPr algn="ctr">
                        <a:lnSpc>
                          <a:spcPts val="2749"/>
                        </a:lnSpc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dióxido de carbono)</a:t>
                      </a:r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C9C5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s-CL" sz="2499" noProof="0" dirty="0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formación de escarcha</a:t>
                      </a:r>
                      <a:endParaRPr lang="es-CL" sz="1100" noProof="0" dirty="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2749"/>
                        </a:lnSpc>
                        <a:defRPr/>
                      </a:pPr>
                      <a:r>
                        <a:rPr lang="en-US" sz="2499">
                          <a:solidFill>
                            <a:srgbClr val="000000"/>
                          </a:solidFill>
                          <a:latin typeface="Garet"/>
                          <a:ea typeface="Garet"/>
                          <a:cs typeface="Garet"/>
                          <a:sym typeface="Garet"/>
                        </a:rPr>
                        <a:t>formación de escarcha</a:t>
                      </a:r>
                      <a:endParaRPr lang="en-US" sz="1100"/>
                    </a:p>
                  </a:txBody>
                  <a:tcPr marL="142875" marR="142875" marT="142875" marB="142875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CBC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pSp>
        <p:nvGrpSpPr>
          <p:cNvPr id="5" name="Group 5"/>
          <p:cNvGrpSpPr/>
          <p:nvPr/>
        </p:nvGrpSpPr>
        <p:grpSpPr>
          <a:xfrm>
            <a:off x="11741103" y="5402479"/>
            <a:ext cx="3017345" cy="3017345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es-CL" noProof="0" dirty="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104775"/>
              <a:ext cx="660400" cy="631825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ctr">
                <a:lnSpc>
                  <a:spcPts val="3300"/>
                </a:lnSpc>
              </a:pPr>
              <a:endParaRPr lang="es-CL" noProof="0" dirty="0"/>
            </a:p>
          </p:txBody>
        </p:sp>
      </p:grpSp>
      <p:sp>
        <p:nvSpPr>
          <p:cNvPr id="8" name="Freeform 8"/>
          <p:cNvSpPr/>
          <p:nvPr/>
        </p:nvSpPr>
        <p:spPr>
          <a:xfrm>
            <a:off x="12312869" y="5848864"/>
            <a:ext cx="1873812" cy="2123300"/>
          </a:xfrm>
          <a:custGeom>
            <a:avLst/>
            <a:gdLst/>
            <a:ahLst/>
            <a:cxnLst/>
            <a:rect l="l" t="t" r="r" b="b"/>
            <a:pathLst>
              <a:path w="1873812" h="2123300">
                <a:moveTo>
                  <a:pt x="0" y="0"/>
                </a:moveTo>
                <a:lnTo>
                  <a:pt x="1873812" y="0"/>
                </a:lnTo>
                <a:lnTo>
                  <a:pt x="1873812" y="2123300"/>
                </a:lnTo>
                <a:lnTo>
                  <a:pt x="0" y="2123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1028700" y="1019175"/>
            <a:ext cx="16230600" cy="930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150"/>
              </a:lnSpc>
            </a:pPr>
            <a:r>
              <a:rPr lang="es-CL" sz="6500" b="1" noProof="0" dirty="0">
                <a:solidFill>
                  <a:srgbClr val="000000"/>
                </a:solidFill>
                <a:latin typeface="Garet Ultra-Bold"/>
                <a:ea typeface="Garet Ultra-Bold"/>
                <a:cs typeface="Garet Ultra-Bold"/>
                <a:sym typeface="Garet Ultra-Bold"/>
              </a:rPr>
              <a:t>Tipos de cambios de estado</a:t>
            </a:r>
          </a:p>
        </p:txBody>
      </p:sp>
      <p:sp>
        <p:nvSpPr>
          <p:cNvPr id="10" name="Freeform 10"/>
          <p:cNvSpPr/>
          <p:nvPr/>
        </p:nvSpPr>
        <p:spPr>
          <a:xfrm>
            <a:off x="2596253" y="6218133"/>
            <a:ext cx="2929445" cy="2173116"/>
          </a:xfrm>
          <a:custGeom>
            <a:avLst/>
            <a:gdLst/>
            <a:ahLst/>
            <a:cxnLst/>
            <a:rect l="l" t="t" r="r" b="b"/>
            <a:pathLst>
              <a:path w="2929445" h="2173116">
                <a:moveTo>
                  <a:pt x="0" y="0"/>
                </a:moveTo>
                <a:lnTo>
                  <a:pt x="2929445" y="0"/>
                </a:lnTo>
                <a:lnTo>
                  <a:pt x="2929445" y="2173116"/>
                </a:lnTo>
                <a:lnTo>
                  <a:pt x="0" y="21731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11" name="Freeform 16">
            <a:extLst>
              <a:ext uri="{FF2B5EF4-FFF2-40B4-BE49-F238E27FC236}">
                <a16:creationId xmlns:a16="http://schemas.microsoft.com/office/drawing/2014/main" id="{59F05511-420B-3D86-B79F-5FE01B99B834}"/>
              </a:ext>
            </a:extLst>
          </p:cNvPr>
          <p:cNvSpPr/>
          <p:nvPr/>
        </p:nvSpPr>
        <p:spPr>
          <a:xfrm>
            <a:off x="7647883" y="939610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186250">
            <a:off x="12617846" y="-760256"/>
            <a:ext cx="5199807" cy="3687136"/>
          </a:xfrm>
          <a:custGeom>
            <a:avLst/>
            <a:gdLst/>
            <a:ahLst/>
            <a:cxnLst/>
            <a:rect l="l" t="t" r="r" b="b"/>
            <a:pathLst>
              <a:path w="5199807" h="3687136">
                <a:moveTo>
                  <a:pt x="0" y="0"/>
                </a:moveTo>
                <a:lnTo>
                  <a:pt x="5199807" y="0"/>
                </a:lnTo>
                <a:lnTo>
                  <a:pt x="5199807" y="3687136"/>
                </a:lnTo>
                <a:lnTo>
                  <a:pt x="0" y="36871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3" name="Freeform 3"/>
          <p:cNvSpPr/>
          <p:nvPr/>
        </p:nvSpPr>
        <p:spPr>
          <a:xfrm>
            <a:off x="-3025943" y="2092234"/>
            <a:ext cx="10214260" cy="8004266"/>
          </a:xfrm>
          <a:custGeom>
            <a:avLst/>
            <a:gdLst/>
            <a:ahLst/>
            <a:cxnLst/>
            <a:rect l="l" t="t" r="r" b="b"/>
            <a:pathLst>
              <a:path w="10214260" h="8004266">
                <a:moveTo>
                  <a:pt x="0" y="0"/>
                </a:moveTo>
                <a:lnTo>
                  <a:pt x="10214260" y="0"/>
                </a:lnTo>
                <a:lnTo>
                  <a:pt x="10214260" y="8004266"/>
                </a:lnTo>
                <a:lnTo>
                  <a:pt x="0" y="800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4" name="Freeform 4"/>
          <p:cNvSpPr/>
          <p:nvPr/>
        </p:nvSpPr>
        <p:spPr>
          <a:xfrm>
            <a:off x="2226082" y="-333060"/>
            <a:ext cx="4711924" cy="4454910"/>
          </a:xfrm>
          <a:custGeom>
            <a:avLst/>
            <a:gdLst/>
            <a:ahLst/>
            <a:cxnLst/>
            <a:rect l="l" t="t" r="r" b="b"/>
            <a:pathLst>
              <a:path w="4711924" h="4454910">
                <a:moveTo>
                  <a:pt x="0" y="0"/>
                </a:moveTo>
                <a:lnTo>
                  <a:pt x="4711924" y="0"/>
                </a:lnTo>
                <a:lnTo>
                  <a:pt x="4711924" y="4454910"/>
                </a:lnTo>
                <a:lnTo>
                  <a:pt x="0" y="44549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5" name="Freeform 5"/>
          <p:cNvSpPr/>
          <p:nvPr/>
        </p:nvSpPr>
        <p:spPr>
          <a:xfrm rot="5486484">
            <a:off x="14169401" y="6914514"/>
            <a:ext cx="3440105" cy="2889688"/>
          </a:xfrm>
          <a:custGeom>
            <a:avLst/>
            <a:gdLst/>
            <a:ahLst/>
            <a:cxnLst/>
            <a:rect l="l" t="t" r="r" b="b"/>
            <a:pathLst>
              <a:path w="3440105" h="2889688">
                <a:moveTo>
                  <a:pt x="0" y="0"/>
                </a:moveTo>
                <a:lnTo>
                  <a:pt x="3440105" y="0"/>
                </a:lnTo>
                <a:lnTo>
                  <a:pt x="3440105" y="2889687"/>
                </a:lnTo>
                <a:lnTo>
                  <a:pt x="0" y="288968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" name="Freeform 6"/>
          <p:cNvSpPr/>
          <p:nvPr/>
        </p:nvSpPr>
        <p:spPr>
          <a:xfrm>
            <a:off x="9062378" y="-352110"/>
            <a:ext cx="10214260" cy="8004266"/>
          </a:xfrm>
          <a:custGeom>
            <a:avLst/>
            <a:gdLst/>
            <a:ahLst/>
            <a:cxnLst/>
            <a:rect l="l" t="t" r="r" b="b"/>
            <a:pathLst>
              <a:path w="10214260" h="8004266">
                <a:moveTo>
                  <a:pt x="0" y="0"/>
                </a:moveTo>
                <a:lnTo>
                  <a:pt x="10214260" y="0"/>
                </a:lnTo>
                <a:lnTo>
                  <a:pt x="10214260" y="8004266"/>
                </a:lnTo>
                <a:lnTo>
                  <a:pt x="0" y="8004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9" name="TextBox 9"/>
          <p:cNvSpPr txBox="1"/>
          <p:nvPr/>
        </p:nvSpPr>
        <p:spPr>
          <a:xfrm>
            <a:off x="2441119" y="1579476"/>
            <a:ext cx="13242518" cy="7128047"/>
          </a:xfrm>
          <a:prstGeom prst="rect">
            <a:avLst/>
          </a:prstGeom>
        </p:spPr>
        <p:txBody>
          <a:bodyPr lIns="254000" tIns="254000" rIns="254000" bIns="254000" rtlCol="0" anchor="ctr"/>
          <a:lstStyle/>
          <a:p>
            <a:pPr algn="ctr">
              <a:lnSpc>
                <a:spcPct val="150000"/>
              </a:lnSpc>
            </a:pPr>
            <a:r>
              <a:rPr lang="es-CL" sz="8800" b="1" noProof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Garet"/>
                <a:ea typeface="Garet"/>
                <a:cs typeface="Garet"/>
                <a:sym typeface="Garet"/>
              </a:rPr>
              <a:t>¿Quienes creen ustedes que son los responsables del cambios de estado?</a:t>
            </a:r>
          </a:p>
        </p:txBody>
      </p:sp>
      <p:sp>
        <p:nvSpPr>
          <p:cNvPr id="7" name="Freeform 16">
            <a:extLst>
              <a:ext uri="{FF2B5EF4-FFF2-40B4-BE49-F238E27FC236}">
                <a16:creationId xmlns:a16="http://schemas.microsoft.com/office/drawing/2014/main" id="{F73C2222-CC0F-7401-F399-406513AE3B7D}"/>
              </a:ext>
            </a:extLst>
          </p:cNvPr>
          <p:cNvSpPr/>
          <p:nvPr/>
        </p:nvSpPr>
        <p:spPr>
          <a:xfrm>
            <a:off x="7647883" y="939610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5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28700" y="3288269"/>
            <a:ext cx="8845989" cy="1467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892"/>
              </a:lnSpc>
            </a:pPr>
            <a:r>
              <a:rPr lang="es-CL" sz="10892" spc="65" noProof="0" dirty="0">
                <a:solidFill>
                  <a:srgbClr val="505AB8"/>
                </a:solidFill>
                <a:latin typeface="Kompot Slab"/>
                <a:ea typeface="Kompot Slab"/>
                <a:cs typeface="Kompot Slab"/>
                <a:sym typeface="Kompot Slab"/>
              </a:rPr>
              <a:t>el Átomo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6331896"/>
            <a:ext cx="8845989" cy="5462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59"/>
              </a:lnSpc>
              <a:spcBef>
                <a:spcPct val="0"/>
              </a:spcBef>
            </a:pPr>
            <a:r>
              <a:rPr lang="es-CL" sz="3256" b="1" noProof="0" dirty="0">
                <a:solidFill>
                  <a:srgbClr val="000000"/>
                </a:solidFill>
                <a:latin typeface="Flatory Slab Medium"/>
                <a:ea typeface="Flatory Slab Medium"/>
                <a:cs typeface="Flatory Slab Medium"/>
                <a:sym typeface="Flatory Slab Medium"/>
              </a:rPr>
              <a:t>Adentrándonos en la arquitectura atómica.</a:t>
            </a:r>
          </a:p>
        </p:txBody>
      </p:sp>
      <p:sp>
        <p:nvSpPr>
          <p:cNvPr id="4" name="Freeform 4"/>
          <p:cNvSpPr/>
          <p:nvPr/>
        </p:nvSpPr>
        <p:spPr>
          <a:xfrm>
            <a:off x="9874689" y="1028700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5" name="Freeform 5"/>
          <p:cNvSpPr/>
          <p:nvPr/>
        </p:nvSpPr>
        <p:spPr>
          <a:xfrm flipH="1">
            <a:off x="10697933" y="1521430"/>
            <a:ext cx="6583112" cy="7244139"/>
          </a:xfrm>
          <a:custGeom>
            <a:avLst/>
            <a:gdLst/>
            <a:ahLst/>
            <a:cxnLst/>
            <a:rect l="l" t="t" r="r" b="b"/>
            <a:pathLst>
              <a:path w="6583112" h="7244139">
                <a:moveTo>
                  <a:pt x="6583111" y="0"/>
                </a:moveTo>
                <a:lnTo>
                  <a:pt x="0" y="0"/>
                </a:lnTo>
                <a:lnTo>
                  <a:pt x="0" y="7244140"/>
                </a:lnTo>
                <a:lnTo>
                  <a:pt x="6583111" y="7244140"/>
                </a:lnTo>
                <a:lnTo>
                  <a:pt x="6583111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  <p:sp>
        <p:nvSpPr>
          <p:cNvPr id="6" name="Freeform 16">
            <a:extLst>
              <a:ext uri="{FF2B5EF4-FFF2-40B4-BE49-F238E27FC236}">
                <a16:creationId xmlns:a16="http://schemas.microsoft.com/office/drawing/2014/main" id="{E29FC231-2234-6A5A-A2F1-C3BA873EE983}"/>
              </a:ext>
            </a:extLst>
          </p:cNvPr>
          <p:cNvSpPr/>
          <p:nvPr/>
        </p:nvSpPr>
        <p:spPr>
          <a:xfrm>
            <a:off x="7647883" y="9396106"/>
            <a:ext cx="2348544" cy="581053"/>
          </a:xfrm>
          <a:custGeom>
            <a:avLst/>
            <a:gdLst/>
            <a:ahLst/>
            <a:cxnLst/>
            <a:rect l="l" t="t" r="r" b="b"/>
            <a:pathLst>
              <a:path w="4335931" h="1242967">
                <a:moveTo>
                  <a:pt x="0" y="0"/>
                </a:moveTo>
                <a:lnTo>
                  <a:pt x="4335930" y="0"/>
                </a:lnTo>
                <a:lnTo>
                  <a:pt x="4335930" y="1242967"/>
                </a:lnTo>
                <a:lnTo>
                  <a:pt x="0" y="12429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s-CL" noProof="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110</TotalTime>
  <Words>1560</Words>
  <Application>Microsoft Office PowerPoint</Application>
  <PresentationFormat>Personalizado</PresentationFormat>
  <Paragraphs>188</Paragraphs>
  <Slides>27</Slides>
  <Notes>3</Notes>
  <HiddenSlides>0</HiddenSlides>
  <MMClips>1</MMClips>
  <ScaleCrop>false</ScaleCrop>
  <HeadingPairs>
    <vt:vector size="6" baseType="variant">
      <vt:variant>
        <vt:lpstr>Fuentes usadas</vt:lpstr>
      </vt:variant>
      <vt:variant>
        <vt:i4>13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41" baseType="lpstr">
      <vt:lpstr>Flatory Slab Bold</vt:lpstr>
      <vt:lpstr>Open Sans</vt:lpstr>
      <vt:lpstr>Flatory Slab Medium</vt:lpstr>
      <vt:lpstr>Wingdings 3</vt:lpstr>
      <vt:lpstr>Open Sans Bold</vt:lpstr>
      <vt:lpstr>Calibri</vt:lpstr>
      <vt:lpstr>Tw Cen MT Condensed</vt:lpstr>
      <vt:lpstr>Flatory Slab</vt:lpstr>
      <vt:lpstr>Scripter</vt:lpstr>
      <vt:lpstr>Kompot Slab</vt:lpstr>
      <vt:lpstr>Garet Ultra-Bold</vt:lpstr>
      <vt:lpstr>Garet</vt:lpstr>
      <vt:lpstr>Tw Cen MT</vt:lpstr>
      <vt:lpstr>Integral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Química  Estructura del átomo Ilustrativa lavanda y rojo</dc:title>
  <cp:lastModifiedBy>natalia valentina diaz fuenzalida</cp:lastModifiedBy>
  <cp:revision>8</cp:revision>
  <dcterms:created xsi:type="dcterms:W3CDTF">2006-08-16T00:00:00Z</dcterms:created>
  <dcterms:modified xsi:type="dcterms:W3CDTF">2025-08-14T01:45:04Z</dcterms:modified>
  <dc:identifier>DAGvxw0C1ng</dc:identifier>
</cp:coreProperties>
</file>