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256" r:id="rId2"/>
    <p:sldId id="257" r:id="rId3"/>
    <p:sldId id="288" r:id="rId4"/>
    <p:sldId id="303" r:id="rId5"/>
    <p:sldId id="259" r:id="rId6"/>
    <p:sldId id="435" r:id="rId7"/>
    <p:sldId id="436" r:id="rId8"/>
    <p:sldId id="319" r:id="rId9"/>
    <p:sldId id="437" r:id="rId10"/>
    <p:sldId id="410" r:id="rId11"/>
    <p:sldId id="438" r:id="rId12"/>
    <p:sldId id="306" r:id="rId13"/>
    <p:sldId id="439" r:id="rId14"/>
    <p:sldId id="409" r:id="rId15"/>
    <p:sldId id="314" r:id="rId16"/>
  </p:sldIdLst>
  <p:sldSz cx="18288000" cy="10287000"/>
  <p:notesSz cx="6858000" cy="9144000"/>
  <p:embeddedFontLst>
    <p:embeddedFont>
      <p:font typeface="Handelson Three" panose="020B0604020202020204" charset="0"/>
      <p:regular r:id="rId18"/>
    </p:embeddedFont>
    <p:embeddedFont>
      <p:font typeface="Open Sans Bold" panose="020B0806030504020204" charset="0"/>
      <p:regular r:id="rId19"/>
    </p:embeddedFont>
    <p:embeddedFont>
      <p:font typeface="Rahong Semi-Bold Italics" panose="020B0604020202020204" charset="-34"/>
      <p:regular r:id="rId20"/>
    </p:embeddedFont>
    <p:embeddedFont>
      <p:font typeface="Scripter" panose="020B0604020202020204"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91" autoAdjust="0"/>
    <p:restoredTop sz="94622" autoAdjust="0"/>
  </p:normalViewPr>
  <p:slideViewPr>
    <p:cSldViewPr>
      <p:cViewPr varScale="1">
        <p:scale>
          <a:sx n="50" d="100"/>
          <a:sy n="50" d="100"/>
        </p:scale>
        <p:origin x="1013"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22.05.2025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‹Nº›</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a:p>
          <a:p>
            <a:r>
              <a:rPr lang="en-US"/>
              <a:t>Cuando dos cuerpos, que se encuentran a distinta temperatura, se ponen en contacto, se produce una transferencia de energía, en forma de calor, desde el cuerpo caliente (mayor temperatura) al frío (menor temperatura), esto ocurre hasta que las temperaturas de ambos cuerpos se igualan.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290763" y="512763"/>
            <a:ext cx="4562475" cy="2566987"/>
          </a:xfrm>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8483F09B-3DF3-4BB1-B0E3-3172CAA93764}" type="slidenum">
              <a:rPr lang="es-CL" smtClean="0"/>
              <a:t>11</a:t>
            </a:fld>
            <a:endParaRPr lang="es-CL"/>
          </a:p>
        </p:txBody>
      </p:sp>
    </p:spTree>
    <p:extLst>
      <p:ext uri="{BB962C8B-B14F-4D97-AF65-F5344CB8AC3E}">
        <p14:creationId xmlns:p14="http://schemas.microsoft.com/office/powerpoint/2010/main" val="937351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914400" y="411957"/>
            <a:ext cx="16459200" cy="1714500"/>
          </a:xfrm>
        </p:spPr>
        <p:txBody>
          <a:bodyPr/>
          <a:lstStyle/>
          <a:p>
            <a:r>
              <a:rPr lang="es-ES"/>
              <a:t>Haga clic para modificar el estilo de título del patrón</a:t>
            </a:r>
            <a:endParaRPr lang="es-CL"/>
          </a:p>
        </p:txBody>
      </p:sp>
      <p:sp>
        <p:nvSpPr>
          <p:cNvPr id="3" name="2 Marcador de tabla"/>
          <p:cNvSpPr>
            <a:spLocks noGrp="1"/>
          </p:cNvSpPr>
          <p:nvPr>
            <p:ph type="tbl" idx="1"/>
          </p:nvPr>
        </p:nvSpPr>
        <p:spPr>
          <a:xfrm>
            <a:off x="914400" y="2400301"/>
            <a:ext cx="16459200" cy="6788945"/>
          </a:xfrm>
        </p:spPr>
        <p:txBody>
          <a:bodyPr/>
          <a:lstStyle/>
          <a:p>
            <a:pPr lvl="0"/>
            <a:endParaRPr lang="es-CL" noProof="0"/>
          </a:p>
        </p:txBody>
      </p:sp>
      <p:sp>
        <p:nvSpPr>
          <p:cNvPr id="4" name="Rectangle 4">
            <a:extLst>
              <a:ext uri="{FF2B5EF4-FFF2-40B4-BE49-F238E27FC236}">
                <a16:creationId xmlns:a16="http://schemas.microsoft.com/office/drawing/2014/main" id="{402B6437-442E-4A90-A926-264134C854E5}"/>
              </a:ext>
            </a:extLst>
          </p:cNvPr>
          <p:cNvSpPr>
            <a:spLocks noGrp="1" noChangeArrowheads="1"/>
          </p:cNvSpPr>
          <p:nvPr>
            <p:ph type="dt" sz="half" idx="10"/>
          </p:nvPr>
        </p:nvSpPr>
        <p:spPr>
          <a:ln/>
        </p:spPr>
        <p:txBody>
          <a:bodyPr/>
          <a:lstStyle>
            <a:lvl1pPr>
              <a:defRPr/>
            </a:lvl1pPr>
          </a:lstStyle>
          <a:p>
            <a:pPr>
              <a:defRPr/>
            </a:pPr>
            <a:fld id="{AC61C126-5D95-4373-ACA0-5A8796B3A46F}" type="datetime8">
              <a:rPr lang="es-CL"/>
              <a:pPr>
                <a:defRPr/>
              </a:pPr>
              <a:t>22-05-2025 15:33</a:t>
            </a:fld>
            <a:endParaRPr lang="es-ES"/>
          </a:p>
        </p:txBody>
      </p:sp>
      <p:sp>
        <p:nvSpPr>
          <p:cNvPr id="5" name="Rectangle 5">
            <a:extLst>
              <a:ext uri="{FF2B5EF4-FFF2-40B4-BE49-F238E27FC236}">
                <a16:creationId xmlns:a16="http://schemas.microsoft.com/office/drawing/2014/main" id="{0EFB03DC-4007-7DC6-67A6-DB46E8846E5B}"/>
              </a:ext>
            </a:extLst>
          </p:cNvPr>
          <p:cNvSpPr>
            <a:spLocks noGrp="1" noChangeArrowheads="1"/>
          </p:cNvSpPr>
          <p:nvPr>
            <p:ph type="ftr" sz="quarter" idx="11"/>
          </p:nvPr>
        </p:nvSpPr>
        <p:spPr>
          <a:ln/>
        </p:spPr>
        <p:txBody>
          <a:bodyPr/>
          <a:lstStyle>
            <a:lvl1pPr>
              <a:defRPr/>
            </a:lvl1pPr>
          </a:lstStyle>
          <a:p>
            <a:pPr>
              <a:defRPr/>
            </a:pPr>
            <a:r>
              <a:rPr lang="es-ES"/>
              <a:t>Equilibrio Ecc.</a:t>
            </a:r>
          </a:p>
        </p:txBody>
      </p:sp>
      <p:sp>
        <p:nvSpPr>
          <p:cNvPr id="6" name="Rectangle 6">
            <a:extLst>
              <a:ext uri="{FF2B5EF4-FFF2-40B4-BE49-F238E27FC236}">
                <a16:creationId xmlns:a16="http://schemas.microsoft.com/office/drawing/2014/main" id="{A65CB274-B501-D80B-515F-888C6E067569}"/>
              </a:ext>
            </a:extLst>
          </p:cNvPr>
          <p:cNvSpPr>
            <a:spLocks noGrp="1" noChangeArrowheads="1"/>
          </p:cNvSpPr>
          <p:nvPr>
            <p:ph type="sldNum" sz="quarter" idx="12"/>
          </p:nvPr>
        </p:nvSpPr>
        <p:spPr>
          <a:ln/>
        </p:spPr>
        <p:txBody>
          <a:bodyPr/>
          <a:lstStyle>
            <a:lvl1pPr>
              <a:defRPr/>
            </a:lvl1pPr>
          </a:lstStyle>
          <a:p>
            <a:pPr>
              <a:defRPr/>
            </a:pPr>
            <a:fld id="{9D0B9486-CCFE-43FA-B2DA-243AAF4A2817}" type="slidenum">
              <a:rPr lang="es-ES" altLang="es-ES"/>
              <a:pPr>
                <a:defRPr/>
              </a:pPr>
              <a:t>‹Nº›</a:t>
            </a:fld>
            <a:endParaRPr lang="es-ES" altLang="es-ES"/>
          </a:p>
        </p:txBody>
      </p:sp>
    </p:spTree>
    <p:extLst>
      <p:ext uri="{BB962C8B-B14F-4D97-AF65-F5344CB8AC3E}">
        <p14:creationId xmlns:p14="http://schemas.microsoft.com/office/powerpoint/2010/main" val="4262126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gif"/><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4.png"/><Relationship Id="rId4" Type="http://schemas.openxmlformats.org/officeDocument/2006/relationships/image" Target="../media/image44.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6.jpeg"/></Relationships>
</file>

<file path=ppt/slides/_rels/slide7.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gif"/><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30.jpeg"/><Relationship Id="rId11" Type="http://schemas.openxmlformats.org/officeDocument/2006/relationships/image" Target="../media/image23.png"/><Relationship Id="rId5" Type="http://schemas.openxmlformats.org/officeDocument/2006/relationships/image" Target="../media/image29.jpeg"/><Relationship Id="rId10" Type="http://schemas.openxmlformats.org/officeDocument/2006/relationships/image" Target="../media/image34.png"/><Relationship Id="rId4" Type="http://schemas.openxmlformats.org/officeDocument/2006/relationships/image" Target="../media/image28.jpeg"/><Relationship Id="rId9" Type="http://schemas.openxmlformats.org/officeDocument/2006/relationships/image" Target="../media/image33.png"/></Relationships>
</file>

<file path=ppt/slides/_rels/slide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gif"/><Relationship Id="rId5" Type="http://schemas.openxmlformats.org/officeDocument/2006/relationships/image" Target="../media/image39.jpeg"/><Relationship Id="rId4" Type="http://schemas.openxmlformats.org/officeDocument/2006/relationships/image" Target="../media/image38.jpe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pic>
          <p:nvPicPr>
            <p:cNvPr id="3" name="Picture 3"/>
            <p:cNvPicPr>
              <a:picLocks noChangeAspect="1"/>
            </p:cNvPicPr>
            <p:nvPr/>
          </p:nvPicPr>
          <p:blipFill>
            <a:blip r:embed="rId2"/>
            <a:srcRect t="7786" b="7786"/>
            <a:stretch>
              <a:fillRect/>
            </a:stretch>
          </p:blipFill>
          <p:spPr>
            <a:xfrm>
              <a:off x="0" y="0"/>
              <a:ext cx="24384000" cy="13716000"/>
            </a:xfrm>
            <a:prstGeom prst="rect">
              <a:avLst/>
            </a:prstGeom>
          </p:spPr>
        </p:pic>
      </p:grpSp>
      <p:sp>
        <p:nvSpPr>
          <p:cNvPr id="4" name="Freeform 4"/>
          <p:cNvSpPr/>
          <p:nvPr/>
        </p:nvSpPr>
        <p:spPr>
          <a:xfrm>
            <a:off x="13775294" y="-1370327"/>
            <a:ext cx="6024611" cy="5838395"/>
          </a:xfrm>
          <a:custGeom>
            <a:avLst/>
            <a:gdLst/>
            <a:ahLst/>
            <a:cxnLst/>
            <a:rect l="l" t="t" r="r" b="b"/>
            <a:pathLst>
              <a:path w="6024611" h="5838395">
                <a:moveTo>
                  <a:pt x="0" y="0"/>
                </a:moveTo>
                <a:lnTo>
                  <a:pt x="6024611" y="0"/>
                </a:lnTo>
                <a:lnTo>
                  <a:pt x="6024611" y="5838396"/>
                </a:lnTo>
                <a:lnTo>
                  <a:pt x="0" y="583839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CL" noProof="0" dirty="0"/>
          </a:p>
        </p:txBody>
      </p:sp>
      <p:sp>
        <p:nvSpPr>
          <p:cNvPr id="5" name="Freeform 5"/>
          <p:cNvSpPr/>
          <p:nvPr/>
        </p:nvSpPr>
        <p:spPr>
          <a:xfrm>
            <a:off x="-993151" y="6031835"/>
            <a:ext cx="5559974" cy="5428557"/>
          </a:xfrm>
          <a:custGeom>
            <a:avLst/>
            <a:gdLst/>
            <a:ahLst/>
            <a:cxnLst/>
            <a:rect l="l" t="t" r="r" b="b"/>
            <a:pathLst>
              <a:path w="5559974" h="5428557">
                <a:moveTo>
                  <a:pt x="0" y="0"/>
                </a:moveTo>
                <a:lnTo>
                  <a:pt x="5559974" y="0"/>
                </a:lnTo>
                <a:lnTo>
                  <a:pt x="5559974" y="5428556"/>
                </a:lnTo>
                <a:lnTo>
                  <a:pt x="0" y="542855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CL" noProof="0" dirty="0"/>
          </a:p>
        </p:txBody>
      </p:sp>
      <p:grpSp>
        <p:nvGrpSpPr>
          <p:cNvPr id="6" name="Group 6"/>
          <p:cNvGrpSpPr/>
          <p:nvPr/>
        </p:nvGrpSpPr>
        <p:grpSpPr>
          <a:xfrm rot="-499121">
            <a:off x="967390" y="2109561"/>
            <a:ext cx="9448876" cy="2841413"/>
            <a:chOff x="0" y="0"/>
            <a:chExt cx="2702896" cy="812800"/>
          </a:xfrm>
        </p:grpSpPr>
        <p:sp>
          <p:nvSpPr>
            <p:cNvPr id="7" name="Freeform 7"/>
            <p:cNvSpPr/>
            <p:nvPr/>
          </p:nvSpPr>
          <p:spPr>
            <a:xfrm>
              <a:off x="0" y="0"/>
              <a:ext cx="2702896" cy="812800"/>
            </a:xfrm>
            <a:custGeom>
              <a:avLst/>
              <a:gdLst/>
              <a:ahLst/>
              <a:cxnLst/>
              <a:rect l="l" t="t" r="r" b="b"/>
              <a:pathLst>
                <a:path w="2702896" h="812800">
                  <a:moveTo>
                    <a:pt x="0" y="0"/>
                  </a:moveTo>
                  <a:lnTo>
                    <a:pt x="2702896" y="0"/>
                  </a:lnTo>
                  <a:lnTo>
                    <a:pt x="2702896" y="812800"/>
                  </a:lnTo>
                  <a:lnTo>
                    <a:pt x="0" y="812800"/>
                  </a:lnTo>
                  <a:close/>
                </a:path>
              </a:pathLst>
            </a:custGeom>
            <a:solidFill>
              <a:srgbClr val="E65C7E"/>
            </a:solidFill>
          </p:spPr>
          <p:txBody>
            <a:bodyPr/>
            <a:lstStyle/>
            <a:p>
              <a:endParaRPr lang="es-CL" noProof="0" dirty="0"/>
            </a:p>
          </p:txBody>
        </p:sp>
        <p:sp>
          <p:nvSpPr>
            <p:cNvPr id="8" name="TextBox 8"/>
            <p:cNvSpPr txBox="1"/>
            <p:nvPr/>
          </p:nvSpPr>
          <p:spPr>
            <a:xfrm>
              <a:off x="0" y="-38100"/>
              <a:ext cx="2702896" cy="850900"/>
            </a:xfrm>
            <a:prstGeom prst="rect">
              <a:avLst/>
            </a:prstGeom>
          </p:spPr>
          <p:txBody>
            <a:bodyPr lIns="50800" tIns="50800" rIns="50800" bIns="50800" rtlCol="0" anchor="ctr"/>
            <a:lstStyle/>
            <a:p>
              <a:pPr algn="ctr">
                <a:lnSpc>
                  <a:spcPts val="2659"/>
                </a:lnSpc>
                <a:spcBef>
                  <a:spcPct val="0"/>
                </a:spcBef>
              </a:pPr>
              <a:endParaRPr lang="es-CL" noProof="0" dirty="0"/>
            </a:p>
          </p:txBody>
        </p:sp>
      </p:grpSp>
      <p:grpSp>
        <p:nvGrpSpPr>
          <p:cNvPr id="9" name="Group 9"/>
          <p:cNvGrpSpPr/>
          <p:nvPr/>
        </p:nvGrpSpPr>
        <p:grpSpPr>
          <a:xfrm>
            <a:off x="4786650" y="4435342"/>
            <a:ext cx="11456080" cy="3665046"/>
            <a:chOff x="0" y="0"/>
            <a:chExt cx="15274773" cy="4886728"/>
          </a:xfrm>
        </p:grpSpPr>
        <p:grpSp>
          <p:nvGrpSpPr>
            <p:cNvPr id="10" name="Group 10"/>
            <p:cNvGrpSpPr/>
            <p:nvPr/>
          </p:nvGrpSpPr>
          <p:grpSpPr>
            <a:xfrm rot="-293992">
              <a:off x="1313146" y="531127"/>
              <a:ext cx="12598501" cy="3788551"/>
              <a:chOff x="0" y="0"/>
              <a:chExt cx="2702896" cy="812800"/>
            </a:xfrm>
          </p:grpSpPr>
          <p:sp>
            <p:nvSpPr>
              <p:cNvPr id="11" name="Freeform 11"/>
              <p:cNvSpPr/>
              <p:nvPr/>
            </p:nvSpPr>
            <p:spPr>
              <a:xfrm>
                <a:off x="0" y="0"/>
                <a:ext cx="2702896" cy="812800"/>
              </a:xfrm>
              <a:custGeom>
                <a:avLst/>
                <a:gdLst/>
                <a:ahLst/>
                <a:cxnLst/>
                <a:rect l="l" t="t" r="r" b="b"/>
                <a:pathLst>
                  <a:path w="2702896" h="812800">
                    <a:moveTo>
                      <a:pt x="0" y="0"/>
                    </a:moveTo>
                    <a:lnTo>
                      <a:pt x="2702896" y="0"/>
                    </a:lnTo>
                    <a:lnTo>
                      <a:pt x="2702896" y="812800"/>
                    </a:lnTo>
                    <a:lnTo>
                      <a:pt x="0" y="812800"/>
                    </a:lnTo>
                    <a:close/>
                  </a:path>
                </a:pathLst>
              </a:custGeom>
              <a:solidFill>
                <a:srgbClr val="1AB5DB"/>
              </a:solidFill>
            </p:spPr>
            <p:txBody>
              <a:bodyPr/>
              <a:lstStyle/>
              <a:p>
                <a:endParaRPr lang="es-CL" noProof="0" dirty="0"/>
              </a:p>
            </p:txBody>
          </p:sp>
          <p:sp>
            <p:nvSpPr>
              <p:cNvPr id="12" name="TextBox 12"/>
              <p:cNvSpPr txBox="1"/>
              <p:nvPr/>
            </p:nvSpPr>
            <p:spPr>
              <a:xfrm>
                <a:off x="0" y="-38100"/>
                <a:ext cx="2702896" cy="850900"/>
              </a:xfrm>
              <a:prstGeom prst="rect">
                <a:avLst/>
              </a:prstGeom>
            </p:spPr>
            <p:txBody>
              <a:bodyPr lIns="50800" tIns="50800" rIns="50800" bIns="50800" rtlCol="0" anchor="ctr"/>
              <a:lstStyle/>
              <a:p>
                <a:pPr algn="ctr">
                  <a:lnSpc>
                    <a:spcPts val="2659"/>
                  </a:lnSpc>
                  <a:spcBef>
                    <a:spcPct val="0"/>
                  </a:spcBef>
                </a:pPr>
                <a:endParaRPr lang="es-CL" noProof="0" dirty="0"/>
              </a:p>
            </p:txBody>
          </p:sp>
        </p:grpSp>
        <p:sp>
          <p:nvSpPr>
            <p:cNvPr id="13" name="TextBox 13"/>
            <p:cNvSpPr txBox="1"/>
            <p:nvPr/>
          </p:nvSpPr>
          <p:spPr>
            <a:xfrm rot="-293992">
              <a:off x="124255" y="888597"/>
              <a:ext cx="15034400" cy="3362194"/>
            </a:xfrm>
            <a:prstGeom prst="rect">
              <a:avLst/>
            </a:prstGeom>
          </p:spPr>
          <p:txBody>
            <a:bodyPr lIns="0" tIns="0" rIns="0" bIns="0" rtlCol="0" anchor="t">
              <a:spAutoFit/>
            </a:bodyPr>
            <a:lstStyle/>
            <a:p>
              <a:pPr algn="ctr">
                <a:lnSpc>
                  <a:spcPts val="9277"/>
                </a:lnSpc>
              </a:pPr>
              <a:r>
                <a:rPr lang="es-CL" sz="9371" noProof="0" dirty="0">
                  <a:solidFill>
                    <a:srgbClr val="FFFFFF"/>
                  </a:solidFill>
                  <a:latin typeface="Scripter"/>
                  <a:ea typeface="Scripter"/>
                  <a:cs typeface="Scripter"/>
                  <a:sym typeface="Scripter"/>
                </a:rPr>
                <a:t>Módulo común Química</a:t>
              </a:r>
            </a:p>
          </p:txBody>
        </p:sp>
      </p:grpSp>
      <p:sp>
        <p:nvSpPr>
          <p:cNvPr id="14" name="Freeform 14"/>
          <p:cNvSpPr/>
          <p:nvPr/>
        </p:nvSpPr>
        <p:spPr>
          <a:xfrm>
            <a:off x="3198886" y="5454717"/>
            <a:ext cx="2492942" cy="2492942"/>
          </a:xfrm>
          <a:custGeom>
            <a:avLst/>
            <a:gdLst/>
            <a:ahLst/>
            <a:cxnLst/>
            <a:rect l="l" t="t" r="r" b="b"/>
            <a:pathLst>
              <a:path w="2492942" h="2492942">
                <a:moveTo>
                  <a:pt x="0" y="0"/>
                </a:moveTo>
                <a:lnTo>
                  <a:pt x="2492942" y="0"/>
                </a:lnTo>
                <a:lnTo>
                  <a:pt x="2492942" y="2492942"/>
                </a:lnTo>
                <a:lnTo>
                  <a:pt x="0" y="249294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s-CL" noProof="0" dirty="0"/>
          </a:p>
        </p:txBody>
      </p:sp>
      <p:sp>
        <p:nvSpPr>
          <p:cNvPr id="15" name="Freeform 15"/>
          <p:cNvSpPr/>
          <p:nvPr/>
        </p:nvSpPr>
        <p:spPr>
          <a:xfrm>
            <a:off x="0" y="46784"/>
            <a:ext cx="1176587" cy="981916"/>
          </a:xfrm>
          <a:custGeom>
            <a:avLst/>
            <a:gdLst/>
            <a:ahLst/>
            <a:cxnLst/>
            <a:rect l="l" t="t" r="r" b="b"/>
            <a:pathLst>
              <a:path w="1176587" h="981916">
                <a:moveTo>
                  <a:pt x="0" y="0"/>
                </a:moveTo>
                <a:lnTo>
                  <a:pt x="1176587" y="0"/>
                </a:lnTo>
                <a:lnTo>
                  <a:pt x="1176587" y="981916"/>
                </a:lnTo>
                <a:lnTo>
                  <a:pt x="0" y="98191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s-CL" noProof="0" dirty="0"/>
          </a:p>
        </p:txBody>
      </p:sp>
      <p:sp>
        <p:nvSpPr>
          <p:cNvPr id="16" name="Freeform 16"/>
          <p:cNvSpPr/>
          <p:nvPr/>
        </p:nvSpPr>
        <p:spPr>
          <a:xfrm>
            <a:off x="588294" y="537742"/>
            <a:ext cx="4335931" cy="1242967"/>
          </a:xfrm>
          <a:custGeom>
            <a:avLst/>
            <a:gdLst/>
            <a:ahLst/>
            <a:cxnLst/>
            <a:rect l="l" t="t" r="r" b="b"/>
            <a:pathLst>
              <a:path w="4335931" h="1242967">
                <a:moveTo>
                  <a:pt x="0" y="0"/>
                </a:moveTo>
                <a:lnTo>
                  <a:pt x="4335930" y="0"/>
                </a:lnTo>
                <a:lnTo>
                  <a:pt x="4335930" y="1242967"/>
                </a:lnTo>
                <a:lnTo>
                  <a:pt x="0" y="1242967"/>
                </a:lnTo>
                <a:lnTo>
                  <a:pt x="0" y="0"/>
                </a:lnTo>
                <a:close/>
              </a:path>
            </a:pathLst>
          </a:custGeom>
          <a:blipFill>
            <a:blip r:embed="rId11"/>
            <a:stretch>
              <a:fillRect/>
            </a:stretch>
          </a:blipFill>
        </p:spPr>
        <p:txBody>
          <a:bodyPr/>
          <a:lstStyle/>
          <a:p>
            <a:endParaRPr lang="es-CL" noProof="0" dirty="0"/>
          </a:p>
        </p:txBody>
      </p:sp>
      <p:pic>
        <p:nvPicPr>
          <p:cNvPr id="17" name="Picture 17"/>
          <p:cNvPicPr>
            <a:picLocks noChangeAspect="1"/>
          </p:cNvPicPr>
          <p:nvPr/>
        </p:nvPicPr>
        <p:blipFill>
          <a:blip r:embed="rId12"/>
          <a:srcRect/>
          <a:stretch>
            <a:fillRect/>
          </a:stretch>
        </p:blipFill>
        <p:spPr>
          <a:xfrm>
            <a:off x="1786836" y="1440982"/>
            <a:ext cx="8255397" cy="3673652"/>
          </a:xfrm>
          <a:prstGeom prst="rect">
            <a:avLst/>
          </a:prstGeom>
        </p:spPr>
      </p:pic>
      <p:sp>
        <p:nvSpPr>
          <p:cNvPr id="18" name="TextBox 18"/>
          <p:cNvSpPr txBox="1"/>
          <p:nvPr/>
        </p:nvSpPr>
        <p:spPr>
          <a:xfrm rot="-52276">
            <a:off x="8217853" y="7988574"/>
            <a:ext cx="10062454" cy="1088309"/>
          </a:xfrm>
          <a:prstGeom prst="rect">
            <a:avLst/>
          </a:prstGeom>
        </p:spPr>
        <p:txBody>
          <a:bodyPr lIns="0" tIns="0" rIns="0" bIns="0" rtlCol="0" anchor="t">
            <a:spAutoFit/>
          </a:bodyPr>
          <a:lstStyle/>
          <a:p>
            <a:pPr marL="0" lvl="0" indent="0" algn="ctr">
              <a:lnSpc>
                <a:spcPts val="7572"/>
              </a:lnSpc>
              <a:spcBef>
                <a:spcPct val="0"/>
              </a:spcBef>
            </a:pPr>
            <a:endParaRPr lang="es-CL" noProof="0" dirty="0"/>
          </a:p>
        </p:txBody>
      </p:sp>
      <p:sp>
        <p:nvSpPr>
          <p:cNvPr id="19" name="TextBox 19"/>
          <p:cNvSpPr txBox="1"/>
          <p:nvPr/>
        </p:nvSpPr>
        <p:spPr>
          <a:xfrm>
            <a:off x="12594829" y="9305925"/>
            <a:ext cx="4664471" cy="680024"/>
          </a:xfrm>
          <a:prstGeom prst="rect">
            <a:avLst/>
          </a:prstGeom>
        </p:spPr>
        <p:txBody>
          <a:bodyPr lIns="0" tIns="0" rIns="0" bIns="0" rtlCol="0" anchor="t">
            <a:spAutoFit/>
          </a:bodyPr>
          <a:lstStyle/>
          <a:p>
            <a:pPr marL="0" lvl="0" indent="0" algn="ctr">
              <a:lnSpc>
                <a:spcPts val="4735"/>
              </a:lnSpc>
              <a:spcBef>
                <a:spcPct val="0"/>
              </a:spcBef>
            </a:pPr>
            <a:r>
              <a:rPr lang="es-CL" sz="4783" noProof="0" dirty="0">
                <a:solidFill>
                  <a:srgbClr val="00030A"/>
                </a:solidFill>
                <a:latin typeface="Scripter"/>
                <a:ea typeface="Scripter"/>
                <a:cs typeface="Scripter"/>
                <a:sym typeface="Scripter"/>
              </a:rPr>
              <a:t>NATALIA </a:t>
            </a:r>
            <a:r>
              <a:rPr lang="es-CL" sz="4783" noProof="0" dirty="0" err="1">
                <a:solidFill>
                  <a:srgbClr val="00030A"/>
                </a:solidFill>
                <a:latin typeface="Scripter"/>
                <a:ea typeface="Scripter"/>
                <a:cs typeface="Scripter"/>
                <a:sym typeface="Scripter"/>
              </a:rPr>
              <a:t>dÍAZ</a:t>
            </a:r>
            <a:endParaRPr lang="es-CL" sz="4783" noProof="0" dirty="0">
              <a:solidFill>
                <a:srgbClr val="00030A"/>
              </a:solidFill>
              <a:latin typeface="Scripter"/>
              <a:ea typeface="Scripter"/>
              <a:cs typeface="Scripter"/>
              <a:sym typeface="Scripte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57AC228-AA5D-CC93-B415-2FBBDC88089E}"/>
              </a:ext>
            </a:extLst>
          </p:cNvPr>
          <p:cNvPicPr>
            <a:picLocks noChangeAspect="1"/>
          </p:cNvPicPr>
          <p:nvPr/>
        </p:nvPicPr>
        <p:blipFill>
          <a:blip r:embed="rId2"/>
          <a:stretch>
            <a:fillRect/>
          </a:stretch>
        </p:blipFill>
        <p:spPr>
          <a:xfrm>
            <a:off x="152400" y="1663365"/>
            <a:ext cx="17830800" cy="6960269"/>
          </a:xfrm>
          <a:prstGeom prst="rect">
            <a:avLst/>
          </a:prstGeom>
        </p:spPr>
      </p:pic>
    </p:spTree>
    <p:extLst>
      <p:ext uri="{BB962C8B-B14F-4D97-AF65-F5344CB8AC3E}">
        <p14:creationId xmlns:p14="http://schemas.microsoft.com/office/powerpoint/2010/main" val="2049907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2" name="Picture 4" descr="Resultado de imagen para tabla periodica ma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8138" y="4323564"/>
            <a:ext cx="7586663" cy="4000500"/>
          </a:xfrm>
          <a:prstGeom prst="rect">
            <a:avLst/>
          </a:prstGeom>
          <a:noFill/>
          <a:extLst>
            <a:ext uri="{909E8E84-426E-40DD-AFC4-6F175D3DCCD1}">
              <a14:hiddenFill xmlns:a14="http://schemas.microsoft.com/office/drawing/2010/main">
                <a:solidFill>
                  <a:srgbClr val="FFFFFF"/>
                </a:solidFill>
              </a14:hiddenFill>
            </a:ext>
          </a:extLst>
        </p:spPr>
      </p:pic>
      <p:sp>
        <p:nvSpPr>
          <p:cNvPr id="23560" name="5 Rectángulo"/>
          <p:cNvSpPr>
            <a:spLocks noChangeArrowheads="1"/>
          </p:cNvSpPr>
          <p:nvPr/>
        </p:nvSpPr>
        <p:spPr bwMode="auto">
          <a:xfrm>
            <a:off x="2607470" y="1579106"/>
            <a:ext cx="1318021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endParaRPr lang="es-CL" altLang="es-CL" sz="3000"/>
          </a:p>
          <a:p>
            <a:pPr algn="just" eaLnBrk="1" hangingPunct="1"/>
            <a:endParaRPr lang="es-CL" altLang="es-CL" sz="3000"/>
          </a:p>
        </p:txBody>
      </p:sp>
      <p:pic>
        <p:nvPicPr>
          <p:cNvPr id="27"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98785" y="2948904"/>
            <a:ext cx="3825938" cy="122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9" name="28 Tabla"/>
          <p:cNvGraphicFramePr>
            <a:graphicFrameLocks noGrp="1"/>
          </p:cNvGraphicFramePr>
          <p:nvPr/>
        </p:nvGraphicFramePr>
        <p:xfrm>
          <a:off x="7548640" y="2951334"/>
          <a:ext cx="3107531" cy="1112046"/>
        </p:xfrm>
        <a:graphic>
          <a:graphicData uri="http://schemas.openxmlformats.org/drawingml/2006/table">
            <a:tbl>
              <a:tblPr firstRow="1" bandRow="1">
                <a:tableStyleId>{F2DE63D5-997A-4646-A377-4702673A728D}</a:tableStyleId>
              </a:tblPr>
              <a:tblGrid>
                <a:gridCol w="3107531">
                  <a:extLst>
                    <a:ext uri="{9D8B030D-6E8A-4147-A177-3AD203B41FA5}">
                      <a16:colId xmlns:a16="http://schemas.microsoft.com/office/drawing/2014/main" val="20000"/>
                    </a:ext>
                  </a:extLst>
                </a:gridCol>
              </a:tblGrid>
              <a:tr h="556023">
                <a:tc>
                  <a:txBody>
                    <a:bodyPr/>
                    <a:lstStyle/>
                    <a:p>
                      <a:pPr algn="ctr"/>
                      <a:r>
                        <a:rPr lang="es-CL" sz="2400" b="0" baseline="30000" dirty="0">
                          <a:solidFill>
                            <a:schemeClr val="tx1"/>
                          </a:solidFill>
                        </a:rPr>
                        <a:t>  1</a:t>
                      </a:r>
                      <a:r>
                        <a:rPr lang="es-CL" sz="2400" b="0" baseline="0" dirty="0">
                          <a:solidFill>
                            <a:schemeClr val="tx1"/>
                          </a:solidFill>
                        </a:rPr>
                        <a:t>H = 1,008 uma</a:t>
                      </a:r>
                      <a:endParaRPr lang="es-CL" sz="2400" b="0" baseline="30000" dirty="0">
                        <a:solidFill>
                          <a:schemeClr val="tx1"/>
                        </a:solidFill>
                      </a:endParaRPr>
                    </a:p>
                  </a:txBody>
                  <a:tcPr marL="137159" marR="137159" marT="68550" marB="68550"/>
                </a:tc>
                <a:extLst>
                  <a:ext uri="{0D108BD9-81ED-4DB2-BD59-A6C34878D82A}">
                    <a16:rowId xmlns:a16="http://schemas.microsoft.com/office/drawing/2014/main" val="10000"/>
                  </a:ext>
                </a:extLst>
              </a:tr>
              <a:tr h="55602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L" sz="2400" b="0" baseline="30000" dirty="0">
                          <a:solidFill>
                            <a:schemeClr val="tx1"/>
                          </a:solidFill>
                        </a:rPr>
                        <a:t>16</a:t>
                      </a:r>
                      <a:r>
                        <a:rPr lang="es-CL" sz="2400" b="0" baseline="0" dirty="0">
                          <a:solidFill>
                            <a:schemeClr val="tx1"/>
                          </a:solidFill>
                        </a:rPr>
                        <a:t>O = 16,00 uma</a:t>
                      </a:r>
                      <a:endParaRPr lang="es-CL" sz="2400" b="0" baseline="30000" dirty="0">
                        <a:solidFill>
                          <a:schemeClr val="tx1"/>
                        </a:solidFill>
                      </a:endParaRPr>
                    </a:p>
                  </a:txBody>
                  <a:tcPr marL="137159" marR="137159" marT="68550" marB="68550"/>
                </a:tc>
                <a:extLst>
                  <a:ext uri="{0D108BD9-81ED-4DB2-BD59-A6C34878D82A}">
                    <a16:rowId xmlns:a16="http://schemas.microsoft.com/office/drawing/2014/main" val="10001"/>
                  </a:ext>
                </a:extLst>
              </a:tr>
            </a:tbl>
          </a:graphicData>
        </a:graphic>
      </p:graphicFrame>
      <p:sp>
        <p:nvSpPr>
          <p:cNvPr id="46" name="11 Flecha derecha"/>
          <p:cNvSpPr>
            <a:spLocks noChangeArrowheads="1"/>
          </p:cNvSpPr>
          <p:nvPr/>
        </p:nvSpPr>
        <p:spPr bwMode="auto">
          <a:xfrm>
            <a:off x="6659726" y="1660589"/>
            <a:ext cx="602456" cy="1008787"/>
          </a:xfrm>
          <a:prstGeom prst="rightArrow">
            <a:avLst>
              <a:gd name="adj1" fmla="val 50000"/>
              <a:gd name="adj2" fmla="val 49625"/>
            </a:avLst>
          </a:prstGeom>
          <a:solidFill>
            <a:srgbClr val="7030A0"/>
          </a:solidFill>
          <a:ln>
            <a:noFill/>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s-CL" altLang="es-CL" sz="2700">
              <a:solidFill>
                <a:schemeClr val="accent2"/>
              </a:solidFill>
            </a:endParaRPr>
          </a:p>
        </p:txBody>
      </p:sp>
      <p:sp>
        <p:nvSpPr>
          <p:cNvPr id="3" name="2 Rectángulo"/>
          <p:cNvSpPr/>
          <p:nvPr/>
        </p:nvSpPr>
        <p:spPr>
          <a:xfrm>
            <a:off x="3260609" y="1903141"/>
            <a:ext cx="2277547" cy="507831"/>
          </a:xfrm>
          <a:prstGeom prst="rect">
            <a:avLst/>
          </a:prstGeom>
        </p:spPr>
        <p:txBody>
          <a:bodyPr wrap="none">
            <a:spAutoFit/>
          </a:bodyPr>
          <a:lstStyle/>
          <a:p>
            <a:r>
              <a:rPr lang="es-CL" altLang="es-CL" sz="2700" b="1" dirty="0">
                <a:solidFill>
                  <a:srgbClr val="7030A0"/>
                </a:solidFill>
              </a:rPr>
              <a:t>Masa atómica </a:t>
            </a:r>
            <a:endParaRPr lang="es-CL" sz="2700" dirty="0">
              <a:solidFill>
                <a:srgbClr val="7030A0"/>
              </a:solidFill>
            </a:endParaRPr>
          </a:p>
        </p:txBody>
      </p:sp>
      <p:sp>
        <p:nvSpPr>
          <p:cNvPr id="4" name="3 Rectángulo"/>
          <p:cNvSpPr/>
          <p:nvPr/>
        </p:nvSpPr>
        <p:spPr>
          <a:xfrm>
            <a:off x="7307796" y="1903140"/>
            <a:ext cx="3690663" cy="507831"/>
          </a:xfrm>
          <a:prstGeom prst="rect">
            <a:avLst/>
          </a:prstGeom>
        </p:spPr>
        <p:txBody>
          <a:bodyPr wrap="square">
            <a:spAutoFit/>
          </a:bodyPr>
          <a:lstStyle/>
          <a:p>
            <a:pPr algn="ctr" eaLnBrk="1" hangingPunct="1"/>
            <a:r>
              <a:rPr lang="es-CL" altLang="es-CL" sz="2700" b="1" dirty="0">
                <a:solidFill>
                  <a:srgbClr val="7030A0"/>
                </a:solidFill>
              </a:rPr>
              <a:t>Masa de un átomo</a:t>
            </a:r>
            <a:endParaRPr lang="es-CL" altLang="es-CL" sz="2700" dirty="0">
              <a:solidFill>
                <a:srgbClr val="7030A0"/>
              </a:solidFill>
            </a:endParaRPr>
          </a:p>
        </p:txBody>
      </p:sp>
      <p:sp>
        <p:nvSpPr>
          <p:cNvPr id="24" name="11 Flecha derecha"/>
          <p:cNvSpPr>
            <a:spLocks noChangeArrowheads="1"/>
          </p:cNvSpPr>
          <p:nvPr/>
        </p:nvSpPr>
        <p:spPr bwMode="auto">
          <a:xfrm>
            <a:off x="6659726" y="4711454"/>
            <a:ext cx="602456" cy="1008787"/>
          </a:xfrm>
          <a:prstGeom prst="rightArrow">
            <a:avLst>
              <a:gd name="adj1" fmla="val 50000"/>
              <a:gd name="adj2" fmla="val 49625"/>
            </a:avLst>
          </a:prstGeom>
          <a:solidFill>
            <a:srgbClr val="7030A0"/>
          </a:solidFill>
          <a:ln>
            <a:noFill/>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s-CL" altLang="es-CL" sz="2700">
              <a:solidFill>
                <a:schemeClr val="accent2"/>
              </a:solidFill>
            </a:endParaRPr>
          </a:p>
        </p:txBody>
      </p:sp>
      <p:sp>
        <p:nvSpPr>
          <p:cNvPr id="28" name="27 Rectángulo"/>
          <p:cNvSpPr/>
          <p:nvPr/>
        </p:nvSpPr>
        <p:spPr>
          <a:xfrm>
            <a:off x="3443351" y="4984522"/>
            <a:ext cx="1973617" cy="507831"/>
          </a:xfrm>
          <a:prstGeom prst="rect">
            <a:avLst/>
          </a:prstGeom>
        </p:spPr>
        <p:txBody>
          <a:bodyPr wrap="none">
            <a:spAutoFit/>
          </a:bodyPr>
          <a:lstStyle/>
          <a:p>
            <a:r>
              <a:rPr lang="es-CL" altLang="es-CL" sz="2700" b="1" dirty="0">
                <a:solidFill>
                  <a:srgbClr val="7030A0"/>
                </a:solidFill>
              </a:rPr>
              <a:t>Masa molar </a:t>
            </a:r>
            <a:endParaRPr lang="es-CL" sz="2700" b="1" dirty="0">
              <a:solidFill>
                <a:srgbClr val="7030A0"/>
              </a:solidFill>
            </a:endParaRPr>
          </a:p>
        </p:txBody>
      </p:sp>
      <p:sp>
        <p:nvSpPr>
          <p:cNvPr id="30" name="29 Rectángulo"/>
          <p:cNvSpPr/>
          <p:nvPr/>
        </p:nvSpPr>
        <p:spPr>
          <a:xfrm>
            <a:off x="7091774" y="4839564"/>
            <a:ext cx="3906686" cy="923330"/>
          </a:xfrm>
          <a:prstGeom prst="rect">
            <a:avLst/>
          </a:prstGeom>
        </p:spPr>
        <p:txBody>
          <a:bodyPr wrap="square">
            <a:spAutoFit/>
          </a:bodyPr>
          <a:lstStyle/>
          <a:p>
            <a:pPr algn="ctr" eaLnBrk="1" hangingPunct="1"/>
            <a:r>
              <a:rPr lang="es-CL" altLang="es-CL" sz="2700" b="1" dirty="0">
                <a:solidFill>
                  <a:srgbClr val="7030A0"/>
                </a:solidFill>
              </a:rPr>
              <a:t>Masa de 1 mol de entidades elementales</a:t>
            </a:r>
          </a:p>
        </p:txBody>
      </p:sp>
      <p:sp>
        <p:nvSpPr>
          <p:cNvPr id="2" name="1 Rectángulo"/>
          <p:cNvSpPr/>
          <p:nvPr/>
        </p:nvSpPr>
        <p:spPr>
          <a:xfrm>
            <a:off x="11736288" y="1795130"/>
            <a:ext cx="3888432" cy="923330"/>
          </a:xfrm>
          <a:prstGeom prst="rect">
            <a:avLst/>
          </a:prstGeom>
        </p:spPr>
        <p:txBody>
          <a:bodyPr wrap="square">
            <a:spAutoFit/>
          </a:bodyPr>
          <a:lstStyle/>
          <a:p>
            <a:pPr algn="ctr" eaLnBrk="1" hangingPunct="1"/>
            <a:r>
              <a:rPr lang="es-CL" altLang="es-CL" sz="2700" b="1" dirty="0">
                <a:solidFill>
                  <a:srgbClr val="7030A0"/>
                </a:solidFill>
              </a:rPr>
              <a:t>Unidades de masa atómica (</a:t>
            </a:r>
            <a:r>
              <a:rPr lang="es-CL" altLang="es-CL" sz="2700" b="1" dirty="0" err="1">
                <a:solidFill>
                  <a:srgbClr val="7030A0"/>
                </a:solidFill>
              </a:rPr>
              <a:t>uma</a:t>
            </a:r>
            <a:r>
              <a:rPr lang="es-CL" altLang="es-CL" sz="2700" b="1" dirty="0">
                <a:solidFill>
                  <a:srgbClr val="7030A0"/>
                </a:solidFill>
              </a:rPr>
              <a:t>)</a:t>
            </a:r>
          </a:p>
        </p:txBody>
      </p:sp>
      <p:sp>
        <p:nvSpPr>
          <p:cNvPr id="31" name="11 Flecha derecha"/>
          <p:cNvSpPr>
            <a:spLocks noChangeArrowheads="1"/>
          </p:cNvSpPr>
          <p:nvPr/>
        </p:nvSpPr>
        <p:spPr bwMode="auto">
          <a:xfrm>
            <a:off x="10980206" y="1680130"/>
            <a:ext cx="602456" cy="1008787"/>
          </a:xfrm>
          <a:prstGeom prst="rightArrow">
            <a:avLst>
              <a:gd name="adj1" fmla="val 50000"/>
              <a:gd name="adj2" fmla="val 49625"/>
            </a:avLst>
          </a:prstGeom>
          <a:solidFill>
            <a:srgbClr val="7030A0"/>
          </a:solidFill>
          <a:ln>
            <a:noFill/>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s-CL" altLang="es-CL" sz="2700">
              <a:solidFill>
                <a:schemeClr val="accent2"/>
              </a:solidFill>
            </a:endParaRPr>
          </a:p>
        </p:txBody>
      </p:sp>
      <p:sp>
        <p:nvSpPr>
          <p:cNvPr id="32" name="11 Flecha derecha"/>
          <p:cNvSpPr>
            <a:spLocks noChangeArrowheads="1"/>
          </p:cNvSpPr>
          <p:nvPr/>
        </p:nvSpPr>
        <p:spPr bwMode="auto">
          <a:xfrm>
            <a:off x="10980206" y="4741232"/>
            <a:ext cx="602456" cy="1008787"/>
          </a:xfrm>
          <a:prstGeom prst="rightArrow">
            <a:avLst>
              <a:gd name="adj1" fmla="val 50000"/>
              <a:gd name="adj2" fmla="val 49625"/>
            </a:avLst>
          </a:prstGeom>
          <a:solidFill>
            <a:srgbClr val="7030A0"/>
          </a:solidFill>
          <a:ln>
            <a:noFill/>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s-CL" altLang="es-CL" sz="2700">
              <a:solidFill>
                <a:schemeClr val="accent2"/>
              </a:solidFill>
            </a:endParaRPr>
          </a:p>
        </p:txBody>
      </p:sp>
      <p:sp>
        <p:nvSpPr>
          <p:cNvPr id="33" name="32 Rectángulo"/>
          <p:cNvSpPr/>
          <p:nvPr/>
        </p:nvSpPr>
        <p:spPr>
          <a:xfrm>
            <a:off x="12257151" y="4819466"/>
            <a:ext cx="2935521" cy="923330"/>
          </a:xfrm>
          <a:prstGeom prst="rect">
            <a:avLst/>
          </a:prstGeom>
        </p:spPr>
        <p:txBody>
          <a:bodyPr wrap="square">
            <a:spAutoFit/>
          </a:bodyPr>
          <a:lstStyle/>
          <a:p>
            <a:pPr algn="ctr" eaLnBrk="1" hangingPunct="1"/>
            <a:r>
              <a:rPr lang="es-CL" altLang="es-CL" sz="2700" b="1" dirty="0">
                <a:solidFill>
                  <a:srgbClr val="7030A0"/>
                </a:solidFill>
              </a:rPr>
              <a:t>Gramos por mol (g/mol)</a:t>
            </a:r>
          </a:p>
        </p:txBody>
      </p:sp>
      <p:graphicFrame>
        <p:nvGraphicFramePr>
          <p:cNvPr id="50" name="49 Tabla"/>
          <p:cNvGraphicFramePr>
            <a:graphicFrameLocks noGrp="1"/>
          </p:cNvGraphicFramePr>
          <p:nvPr/>
        </p:nvGraphicFramePr>
        <p:xfrm>
          <a:off x="5363862" y="6728406"/>
          <a:ext cx="7128510" cy="2195516"/>
        </p:xfrm>
        <a:graphic>
          <a:graphicData uri="http://schemas.openxmlformats.org/drawingml/2006/table">
            <a:tbl>
              <a:tblPr firstRow="1" bandRow="1">
                <a:tableStyleId>{6E25E649-3F16-4E02-A733-19D2CDBF48F0}</a:tableStyleId>
              </a:tblPr>
              <a:tblGrid>
                <a:gridCol w="2255520">
                  <a:extLst>
                    <a:ext uri="{9D8B030D-6E8A-4147-A177-3AD203B41FA5}">
                      <a16:colId xmlns:a16="http://schemas.microsoft.com/office/drawing/2014/main" val="20000"/>
                    </a:ext>
                  </a:extLst>
                </a:gridCol>
                <a:gridCol w="2617470">
                  <a:extLst>
                    <a:ext uri="{9D8B030D-6E8A-4147-A177-3AD203B41FA5}">
                      <a16:colId xmlns:a16="http://schemas.microsoft.com/office/drawing/2014/main" val="20001"/>
                    </a:ext>
                  </a:extLst>
                </a:gridCol>
                <a:gridCol w="2255520">
                  <a:extLst>
                    <a:ext uri="{9D8B030D-6E8A-4147-A177-3AD203B41FA5}">
                      <a16:colId xmlns:a16="http://schemas.microsoft.com/office/drawing/2014/main" val="20002"/>
                    </a:ext>
                  </a:extLst>
                </a:gridCol>
              </a:tblGrid>
              <a:tr h="548879">
                <a:tc>
                  <a:txBody>
                    <a:bodyPr/>
                    <a:lstStyle/>
                    <a:p>
                      <a:pPr algn="ctr"/>
                      <a:r>
                        <a:rPr lang="es-CL" sz="2700" dirty="0"/>
                        <a:t>Elemento</a:t>
                      </a:r>
                      <a:endParaRPr lang="es-CL" sz="2700" dirty="0">
                        <a:solidFill>
                          <a:schemeClr val="bg1"/>
                        </a:solidFill>
                      </a:endParaRPr>
                    </a:p>
                  </a:txBody>
                  <a:tcPr marL="137160" marR="137160" marT="68610" marB="68610">
                    <a:solidFill>
                      <a:srgbClr val="7030A0"/>
                    </a:solidFill>
                  </a:tcPr>
                </a:tc>
                <a:tc>
                  <a:txBody>
                    <a:bodyPr/>
                    <a:lstStyle/>
                    <a:p>
                      <a:pPr algn="ctr"/>
                      <a:r>
                        <a:rPr lang="es-CL" sz="2700" dirty="0"/>
                        <a:t>Masa atómica</a:t>
                      </a:r>
                      <a:endParaRPr lang="es-CL" sz="2700" dirty="0">
                        <a:solidFill>
                          <a:schemeClr val="bg1"/>
                        </a:solidFill>
                      </a:endParaRPr>
                    </a:p>
                  </a:txBody>
                  <a:tcPr marL="137160" marR="137160" marT="68610" marB="68610">
                    <a:solidFill>
                      <a:srgbClr val="7030A0"/>
                    </a:solidFill>
                  </a:tcPr>
                </a:tc>
                <a:tc>
                  <a:txBody>
                    <a:bodyPr/>
                    <a:lstStyle/>
                    <a:p>
                      <a:pPr algn="ctr"/>
                      <a:r>
                        <a:rPr lang="es-CL" sz="2700" dirty="0"/>
                        <a:t>Masa molar</a:t>
                      </a:r>
                      <a:endParaRPr lang="es-CL" sz="2700" dirty="0">
                        <a:solidFill>
                          <a:schemeClr val="bg1"/>
                        </a:solidFill>
                      </a:endParaRPr>
                    </a:p>
                  </a:txBody>
                  <a:tcPr marL="137160" marR="137160" marT="68610" marB="68610">
                    <a:solidFill>
                      <a:srgbClr val="7030A0"/>
                    </a:solidFill>
                  </a:tcPr>
                </a:tc>
                <a:extLst>
                  <a:ext uri="{0D108BD9-81ED-4DB2-BD59-A6C34878D82A}">
                    <a16:rowId xmlns:a16="http://schemas.microsoft.com/office/drawing/2014/main" val="10000"/>
                  </a:ext>
                </a:extLst>
              </a:tr>
              <a:tr h="548879">
                <a:tc>
                  <a:txBody>
                    <a:bodyPr/>
                    <a:lstStyle/>
                    <a:p>
                      <a:pPr algn="ctr"/>
                      <a:r>
                        <a:rPr lang="es-CL" sz="2700" dirty="0"/>
                        <a:t>Carbono (C)</a:t>
                      </a:r>
                      <a:endParaRPr lang="es-CL" sz="2700" dirty="0">
                        <a:solidFill>
                          <a:schemeClr val="tx1"/>
                        </a:solidFill>
                      </a:endParaRPr>
                    </a:p>
                  </a:txBody>
                  <a:tcPr marL="137160" marR="137160" marT="68610" marB="68610"/>
                </a:tc>
                <a:tc>
                  <a:txBody>
                    <a:bodyPr/>
                    <a:lstStyle/>
                    <a:p>
                      <a:pPr algn="ctr"/>
                      <a:r>
                        <a:rPr lang="es-CL" sz="2700" dirty="0"/>
                        <a:t>12 uma</a:t>
                      </a:r>
                      <a:endParaRPr lang="es-CL" sz="2700" dirty="0">
                        <a:solidFill>
                          <a:schemeClr val="tx1"/>
                        </a:solidFill>
                      </a:endParaRPr>
                    </a:p>
                  </a:txBody>
                  <a:tcPr marL="137160" marR="137160" marT="68610" marB="68610"/>
                </a:tc>
                <a:tc>
                  <a:txBody>
                    <a:bodyPr/>
                    <a:lstStyle/>
                    <a:p>
                      <a:pPr algn="ctr"/>
                      <a:r>
                        <a:rPr lang="es-CL" sz="2700" dirty="0"/>
                        <a:t>12 g/mol</a:t>
                      </a:r>
                      <a:endParaRPr lang="es-CL" sz="2700" dirty="0">
                        <a:solidFill>
                          <a:schemeClr val="tx1"/>
                        </a:solidFill>
                      </a:endParaRPr>
                    </a:p>
                  </a:txBody>
                  <a:tcPr marL="137160" marR="137160" marT="68610" marB="68610"/>
                </a:tc>
                <a:extLst>
                  <a:ext uri="{0D108BD9-81ED-4DB2-BD59-A6C34878D82A}">
                    <a16:rowId xmlns:a16="http://schemas.microsoft.com/office/drawing/2014/main" val="10001"/>
                  </a:ext>
                </a:extLst>
              </a:tr>
              <a:tr h="548879">
                <a:tc>
                  <a:txBody>
                    <a:bodyPr/>
                    <a:lstStyle/>
                    <a:p>
                      <a:pPr algn="ctr"/>
                      <a:r>
                        <a:rPr lang="es-CL" sz="2700" dirty="0"/>
                        <a:t>Sodio (Na)</a:t>
                      </a:r>
                      <a:endParaRPr lang="es-CL" sz="2700" dirty="0">
                        <a:solidFill>
                          <a:schemeClr val="tx1"/>
                        </a:solidFill>
                      </a:endParaRPr>
                    </a:p>
                  </a:txBody>
                  <a:tcPr marL="137160" marR="137160" marT="68610" marB="68610"/>
                </a:tc>
                <a:tc>
                  <a:txBody>
                    <a:bodyPr/>
                    <a:lstStyle/>
                    <a:p>
                      <a:pPr algn="ctr"/>
                      <a:r>
                        <a:rPr lang="es-CL" sz="2700" dirty="0"/>
                        <a:t>23 uma</a:t>
                      </a:r>
                      <a:endParaRPr lang="es-CL" sz="2700" dirty="0">
                        <a:solidFill>
                          <a:schemeClr val="tx1"/>
                        </a:solidFill>
                      </a:endParaRPr>
                    </a:p>
                  </a:txBody>
                  <a:tcPr marL="137160" marR="137160" marT="68610" marB="68610"/>
                </a:tc>
                <a:tc>
                  <a:txBody>
                    <a:bodyPr/>
                    <a:lstStyle/>
                    <a:p>
                      <a:pPr algn="ctr"/>
                      <a:r>
                        <a:rPr lang="es-CL" sz="2700" dirty="0"/>
                        <a:t>23 g/mol</a:t>
                      </a:r>
                      <a:endParaRPr lang="es-CL" sz="2700" dirty="0">
                        <a:solidFill>
                          <a:schemeClr val="tx1"/>
                        </a:solidFill>
                      </a:endParaRPr>
                    </a:p>
                  </a:txBody>
                  <a:tcPr marL="137160" marR="137160" marT="68610" marB="68610"/>
                </a:tc>
                <a:extLst>
                  <a:ext uri="{0D108BD9-81ED-4DB2-BD59-A6C34878D82A}">
                    <a16:rowId xmlns:a16="http://schemas.microsoft.com/office/drawing/2014/main" val="10002"/>
                  </a:ext>
                </a:extLst>
              </a:tr>
              <a:tr h="548879">
                <a:tc>
                  <a:txBody>
                    <a:bodyPr/>
                    <a:lstStyle/>
                    <a:p>
                      <a:pPr algn="ctr"/>
                      <a:r>
                        <a:rPr lang="es-CL" sz="2700" dirty="0"/>
                        <a:t>Fósforo (P)</a:t>
                      </a:r>
                      <a:endParaRPr lang="es-CL" sz="2700" dirty="0">
                        <a:solidFill>
                          <a:schemeClr val="tx1"/>
                        </a:solidFill>
                      </a:endParaRPr>
                    </a:p>
                  </a:txBody>
                  <a:tcPr marL="137160" marR="137160" marT="68610" marB="68610"/>
                </a:tc>
                <a:tc>
                  <a:txBody>
                    <a:bodyPr/>
                    <a:lstStyle/>
                    <a:p>
                      <a:pPr algn="ctr"/>
                      <a:r>
                        <a:rPr lang="es-CL" sz="2700" dirty="0"/>
                        <a:t>31</a:t>
                      </a:r>
                      <a:r>
                        <a:rPr lang="es-CL" sz="2700" baseline="0" dirty="0"/>
                        <a:t> uma</a:t>
                      </a:r>
                      <a:endParaRPr lang="es-CL" sz="2700" dirty="0">
                        <a:solidFill>
                          <a:schemeClr val="tx1"/>
                        </a:solidFill>
                      </a:endParaRPr>
                    </a:p>
                  </a:txBody>
                  <a:tcPr marL="137160" marR="137160" marT="68610" marB="68610"/>
                </a:tc>
                <a:tc>
                  <a:txBody>
                    <a:bodyPr/>
                    <a:lstStyle/>
                    <a:p>
                      <a:pPr algn="ctr"/>
                      <a:r>
                        <a:rPr lang="es-CL" sz="2700" dirty="0"/>
                        <a:t>31 g/mol</a:t>
                      </a:r>
                      <a:endParaRPr lang="es-CL" sz="2700" dirty="0">
                        <a:solidFill>
                          <a:schemeClr val="tx1"/>
                        </a:solidFill>
                      </a:endParaRPr>
                    </a:p>
                  </a:txBody>
                  <a:tcPr marL="137160" marR="137160" marT="68610" marB="68610"/>
                </a:tc>
                <a:extLst>
                  <a:ext uri="{0D108BD9-81ED-4DB2-BD59-A6C34878D82A}">
                    <a16:rowId xmlns:a16="http://schemas.microsoft.com/office/drawing/2014/main" val="10003"/>
                  </a:ext>
                </a:extLst>
              </a:tr>
            </a:tbl>
          </a:graphicData>
        </a:graphic>
      </p:graphicFrame>
      <p:grpSp>
        <p:nvGrpSpPr>
          <p:cNvPr id="26" name="25 Grupo"/>
          <p:cNvGrpSpPr>
            <a:grpSpLocks/>
          </p:cNvGrpSpPr>
          <p:nvPr/>
        </p:nvGrpSpPr>
        <p:grpSpPr bwMode="auto">
          <a:xfrm>
            <a:off x="2286002" y="1"/>
            <a:ext cx="8823797" cy="1471092"/>
            <a:chOff x="131763" y="-100013"/>
            <a:chExt cx="5882456" cy="1122363"/>
          </a:xfrm>
        </p:grpSpPr>
        <p:grpSp>
          <p:nvGrpSpPr>
            <p:cNvPr id="37" name="Group 2"/>
            <p:cNvGrpSpPr>
              <a:grpSpLocks/>
            </p:cNvGrpSpPr>
            <p:nvPr/>
          </p:nvGrpSpPr>
          <p:grpSpPr bwMode="auto">
            <a:xfrm>
              <a:off x="131763" y="-100013"/>
              <a:ext cx="5882456" cy="1122363"/>
              <a:chOff x="83" y="-63"/>
              <a:chExt cx="2925" cy="707"/>
            </a:xfrm>
          </p:grpSpPr>
          <p:sp>
            <p:nvSpPr>
              <p:cNvPr id="39" name="37 Rectángulo redondeado"/>
              <p:cNvSpPr>
                <a:spLocks noChangeArrowheads="1"/>
              </p:cNvSpPr>
              <p:nvPr/>
            </p:nvSpPr>
            <p:spPr bwMode="auto">
              <a:xfrm>
                <a:off x="83" y="-63"/>
                <a:ext cx="2811" cy="707"/>
              </a:xfrm>
              <a:prstGeom prst="roundRect">
                <a:avLst>
                  <a:gd name="adj" fmla="val 16667"/>
                </a:avLst>
              </a:prstGeom>
              <a:solidFill>
                <a:srgbClr val="D9D9D9"/>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endParaRPr lang="es-CL" altLang="es-CL" sz="2700"/>
              </a:p>
            </p:txBody>
          </p:sp>
          <p:sp>
            <p:nvSpPr>
              <p:cNvPr id="40" name="38 CuadroTexto"/>
              <p:cNvSpPr txBox="1">
                <a:spLocks noChangeArrowheads="1"/>
              </p:cNvSpPr>
              <p:nvPr/>
            </p:nvSpPr>
            <p:spPr bwMode="auto">
              <a:xfrm>
                <a:off x="160" y="73"/>
                <a:ext cx="2848" cy="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es-ES_tradnl" altLang="es-CL" sz="3600" b="1" dirty="0">
                    <a:ea typeface="MS PGothic" pitchFamily="34" charset="-128"/>
                  </a:rPr>
                  <a:t>Concepto de mol y masa molar</a:t>
                </a:r>
              </a:p>
            </p:txBody>
          </p:sp>
        </p:grpSp>
        <p:pic>
          <p:nvPicPr>
            <p:cNvPr id="38" name="5 Imagen" descr="ico_conceptos.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84591" y="123129"/>
              <a:ext cx="723901"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Imagen 4">
            <a:extLst>
              <a:ext uri="{FF2B5EF4-FFF2-40B4-BE49-F238E27FC236}">
                <a16:creationId xmlns:a16="http://schemas.microsoft.com/office/drawing/2014/main" id="{E656759F-7872-71D7-D858-17D20DD7112E}"/>
              </a:ext>
            </a:extLst>
          </p:cNvPr>
          <p:cNvPicPr>
            <a:picLocks noChangeAspect="1"/>
          </p:cNvPicPr>
          <p:nvPr/>
        </p:nvPicPr>
        <p:blipFill>
          <a:blip r:embed="rId6"/>
          <a:stretch>
            <a:fillRect/>
          </a:stretch>
        </p:blipFill>
        <p:spPr>
          <a:xfrm>
            <a:off x="13974085" y="297794"/>
            <a:ext cx="3301271" cy="1033362"/>
          </a:xfrm>
          <a:prstGeom prst="rect">
            <a:avLst/>
          </a:prstGeom>
        </p:spPr>
      </p:pic>
    </p:spTree>
    <p:extLst>
      <p:ext uri="{BB962C8B-B14F-4D97-AF65-F5344CB8AC3E}">
        <p14:creationId xmlns:p14="http://schemas.microsoft.com/office/powerpoint/2010/main" val="3920453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left)">
                                      <p:cBhvr>
                                        <p:cTn id="19" dur="500"/>
                                        <p:tgtEl>
                                          <p:spTgt spid="31"/>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childTnLst>
                          </p:cTn>
                        </p:par>
                        <p:par>
                          <p:cTn id="24" fill="hold">
                            <p:stCondLst>
                              <p:cond delay="2500"/>
                            </p:stCondLst>
                            <p:childTnLst>
                              <p:par>
                                <p:cTn id="25" presetID="16" presetClass="entr" presetSubtype="21"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arn(inVertical)">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barn(inVertical)">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43012"/>
                                        </p:tgtEl>
                                        <p:attrNameLst>
                                          <p:attrName>style.visibility</p:attrName>
                                        </p:attrNameLst>
                                      </p:cBhvr>
                                      <p:to>
                                        <p:strVal val="visible"/>
                                      </p:to>
                                    </p:set>
                                    <p:animEffect transition="in" filter="fade">
                                      <p:cBhvr>
                                        <p:cTn id="37" dur="1000"/>
                                        <p:tgtEl>
                                          <p:spTgt spid="43012"/>
                                        </p:tgtEl>
                                      </p:cBhvr>
                                    </p:animEffect>
                                    <p:anim calcmode="lin" valueType="num">
                                      <p:cBhvr>
                                        <p:cTn id="38" dur="1000" fill="hold"/>
                                        <p:tgtEl>
                                          <p:spTgt spid="43012"/>
                                        </p:tgtEl>
                                        <p:attrNameLst>
                                          <p:attrName>ppt_x</p:attrName>
                                        </p:attrNameLst>
                                      </p:cBhvr>
                                      <p:tavLst>
                                        <p:tav tm="0">
                                          <p:val>
                                            <p:strVal val="#ppt_x"/>
                                          </p:val>
                                        </p:tav>
                                        <p:tav tm="100000">
                                          <p:val>
                                            <p:strVal val="#ppt_x"/>
                                          </p:val>
                                        </p:tav>
                                      </p:tavLst>
                                    </p:anim>
                                    <p:anim calcmode="lin" valueType="num">
                                      <p:cBhvr>
                                        <p:cTn id="39" dur="1000" fill="hold"/>
                                        <p:tgtEl>
                                          <p:spTgt spid="43012"/>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43012"/>
                                        </p:tgtEl>
                                      </p:cBhvr>
                                    </p:animEffect>
                                    <p:set>
                                      <p:cBhvr>
                                        <p:cTn id="44" dur="1" fill="hold">
                                          <p:stCondLst>
                                            <p:cond delay="499"/>
                                          </p:stCondLst>
                                        </p:cTn>
                                        <p:tgtEl>
                                          <p:spTgt spid="43012"/>
                                        </p:tgtEl>
                                        <p:attrNameLst>
                                          <p:attrName>style.visibility</p:attrName>
                                        </p:attrNameLst>
                                      </p:cBhvr>
                                      <p:to>
                                        <p:strVal val="hidden"/>
                                      </p:to>
                                    </p:set>
                                  </p:childTnLst>
                                </p:cTn>
                              </p:par>
                              <p:par>
                                <p:cTn id="45" presetID="22" presetClass="entr" presetSubtype="8"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left)">
                                      <p:cBhvr>
                                        <p:cTn id="47" dur="500"/>
                                        <p:tgtEl>
                                          <p:spTgt spid="28"/>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wipe(left)">
                                      <p:cBhvr>
                                        <p:cTn id="51" dur="500"/>
                                        <p:tgtEl>
                                          <p:spTgt spid="24"/>
                                        </p:tgtEl>
                                      </p:cBhvr>
                                    </p:animEffect>
                                  </p:childTnLst>
                                </p:cTn>
                              </p:par>
                            </p:childTnLst>
                          </p:cTn>
                        </p:par>
                        <p:par>
                          <p:cTn id="52" fill="hold">
                            <p:stCondLst>
                              <p:cond delay="1000"/>
                            </p:stCondLst>
                            <p:childTnLst>
                              <p:par>
                                <p:cTn id="53" presetID="22" presetClass="entr" presetSubtype="8"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wipe(left)">
                                      <p:cBhvr>
                                        <p:cTn id="55" dur="500"/>
                                        <p:tgtEl>
                                          <p:spTgt spid="30"/>
                                        </p:tgtEl>
                                      </p:cBhvr>
                                    </p:animEffect>
                                  </p:childTnLst>
                                </p:cTn>
                              </p:par>
                            </p:childTnLst>
                          </p:cTn>
                        </p:par>
                        <p:par>
                          <p:cTn id="56" fill="hold">
                            <p:stCondLst>
                              <p:cond delay="1500"/>
                            </p:stCondLst>
                            <p:childTnLst>
                              <p:par>
                                <p:cTn id="57" presetID="22" presetClass="entr" presetSubtype="8"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wipe(left)">
                                      <p:cBhvr>
                                        <p:cTn id="59" dur="500"/>
                                        <p:tgtEl>
                                          <p:spTgt spid="32"/>
                                        </p:tgtEl>
                                      </p:cBhvr>
                                    </p:animEffect>
                                  </p:childTnLst>
                                </p:cTn>
                              </p:par>
                            </p:childTnLst>
                          </p:cTn>
                        </p:par>
                        <p:par>
                          <p:cTn id="60" fill="hold">
                            <p:stCondLst>
                              <p:cond delay="2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50"/>
                                        </p:tgtEl>
                                        <p:attrNameLst>
                                          <p:attrName>style.visibility</p:attrName>
                                        </p:attrNameLst>
                                      </p:cBhvr>
                                      <p:to>
                                        <p:strVal val="visible"/>
                                      </p:to>
                                    </p:set>
                                    <p:animEffect transition="in" filter="wipe(left)">
                                      <p:cBhvr>
                                        <p:cTn id="68"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3" grpId="0"/>
      <p:bldP spid="4" grpId="0"/>
      <p:bldP spid="24" grpId="0" animBg="1"/>
      <p:bldP spid="28" grpId="0"/>
      <p:bldP spid="30" grpId="0"/>
      <p:bldP spid="2" grpId="0"/>
      <p:bldP spid="31" grpId="0" animBg="1"/>
      <p:bldP spid="32" grpId="0" animBg="1"/>
      <p:bldP spid="3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Rectángulo"/>
          <p:cNvSpPr/>
          <p:nvPr/>
        </p:nvSpPr>
        <p:spPr>
          <a:xfrm>
            <a:off x="12168338" y="2462660"/>
            <a:ext cx="3101762" cy="1107996"/>
          </a:xfrm>
          <a:prstGeom prst="rect">
            <a:avLst/>
          </a:prstGeom>
        </p:spPr>
        <p:txBody>
          <a:bodyPr wrap="square">
            <a:spAutoFit/>
          </a:bodyPr>
          <a:lstStyle/>
          <a:p>
            <a:pPr algn="ctr" eaLnBrk="1" hangingPunct="1"/>
            <a:r>
              <a:rPr lang="es-CL" altLang="es-CL" sz="6600" b="1" dirty="0"/>
              <a:t>C</a:t>
            </a:r>
            <a:r>
              <a:rPr lang="es-CL" altLang="es-CL" sz="6600" b="1" baseline="-25000" dirty="0"/>
              <a:t>6</a:t>
            </a:r>
            <a:r>
              <a:rPr lang="es-CL" altLang="es-CL" sz="6600" b="1" dirty="0"/>
              <a:t>H</a:t>
            </a:r>
            <a:r>
              <a:rPr lang="es-CL" altLang="es-CL" sz="6600" b="1" baseline="-25000" dirty="0"/>
              <a:t>8</a:t>
            </a:r>
            <a:endParaRPr lang="es-CL" altLang="es-CL" sz="6600" b="1" dirty="0"/>
          </a:p>
        </p:txBody>
      </p:sp>
      <p:sp>
        <p:nvSpPr>
          <p:cNvPr id="13" name="12 Rectángulo"/>
          <p:cNvSpPr/>
          <p:nvPr/>
        </p:nvSpPr>
        <p:spPr>
          <a:xfrm>
            <a:off x="12168338" y="5297151"/>
            <a:ext cx="3101762" cy="1107996"/>
          </a:xfrm>
          <a:prstGeom prst="rect">
            <a:avLst/>
          </a:prstGeom>
        </p:spPr>
        <p:txBody>
          <a:bodyPr wrap="square">
            <a:spAutoFit/>
          </a:bodyPr>
          <a:lstStyle/>
          <a:p>
            <a:pPr algn="ctr" eaLnBrk="1" hangingPunct="1"/>
            <a:r>
              <a:rPr lang="es-CL" altLang="es-CL" sz="6600" b="1" dirty="0"/>
              <a:t>C</a:t>
            </a:r>
            <a:r>
              <a:rPr lang="es-CL" altLang="es-CL" sz="6600" b="1" baseline="-25000" dirty="0"/>
              <a:t>3</a:t>
            </a:r>
            <a:r>
              <a:rPr lang="es-CL" altLang="es-CL" sz="6600" b="1" dirty="0"/>
              <a:t>H</a:t>
            </a:r>
            <a:r>
              <a:rPr lang="es-CL" altLang="es-CL" sz="6600" b="1" baseline="-25000" dirty="0"/>
              <a:t>4</a:t>
            </a:r>
            <a:endParaRPr lang="es-CL" altLang="es-CL" sz="6600" b="1" dirty="0"/>
          </a:p>
        </p:txBody>
      </p:sp>
      <p:sp>
        <p:nvSpPr>
          <p:cNvPr id="14" name="13 Llamada rectangular"/>
          <p:cNvSpPr/>
          <p:nvPr/>
        </p:nvSpPr>
        <p:spPr>
          <a:xfrm>
            <a:off x="5850982" y="5364527"/>
            <a:ext cx="5561273" cy="1174455"/>
          </a:xfrm>
          <a:prstGeom prst="wedgeRectCallout">
            <a:avLst>
              <a:gd name="adj1" fmla="val -67861"/>
              <a:gd name="adj2" fmla="val -17887"/>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eaLnBrk="1" hangingPunct="1"/>
            <a:r>
              <a:rPr lang="es-CL" altLang="es-CL" sz="2400" dirty="0">
                <a:solidFill>
                  <a:schemeClr val="tx1"/>
                </a:solidFill>
                <a:ea typeface="MS PGothic" pitchFamily="34" charset="-128"/>
              </a:rPr>
              <a:t>Representa la proporción más simple en la que están presentes los átomos que forman un compuesto químico.</a:t>
            </a:r>
          </a:p>
        </p:txBody>
      </p:sp>
      <p:sp>
        <p:nvSpPr>
          <p:cNvPr id="16" name="15 Llamada rectangular"/>
          <p:cNvSpPr/>
          <p:nvPr/>
        </p:nvSpPr>
        <p:spPr>
          <a:xfrm>
            <a:off x="5850980" y="2485813"/>
            <a:ext cx="5543349" cy="1272992"/>
          </a:xfrm>
          <a:prstGeom prst="wedgeRectCallout">
            <a:avLst>
              <a:gd name="adj1" fmla="val -66434"/>
              <a:gd name="adj2" fmla="val -22416"/>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eaLnBrk="1" hangingPunct="1"/>
            <a:r>
              <a:rPr lang="es-CL" altLang="es-CL" sz="2400" dirty="0">
                <a:solidFill>
                  <a:schemeClr val="tx1"/>
                </a:solidFill>
                <a:ea typeface="MS PGothic" pitchFamily="34" charset="-128"/>
              </a:rPr>
              <a:t>Indica el número de átomos de cada elemento que están presentes en una molécula del compuesto.</a:t>
            </a:r>
          </a:p>
        </p:txBody>
      </p:sp>
      <p:sp>
        <p:nvSpPr>
          <p:cNvPr id="17" name="16 Rectángulo"/>
          <p:cNvSpPr/>
          <p:nvPr/>
        </p:nvSpPr>
        <p:spPr>
          <a:xfrm>
            <a:off x="2339246" y="2354648"/>
            <a:ext cx="3101762" cy="1384995"/>
          </a:xfrm>
          <a:prstGeom prst="rect">
            <a:avLst/>
          </a:prstGeom>
        </p:spPr>
        <p:txBody>
          <a:bodyPr wrap="square">
            <a:spAutoFit/>
          </a:bodyPr>
          <a:lstStyle/>
          <a:p>
            <a:pPr algn="ctr" eaLnBrk="1" hangingPunct="1"/>
            <a:r>
              <a:rPr lang="es-CL" altLang="es-CL" sz="4200" b="1" dirty="0">
                <a:solidFill>
                  <a:srgbClr val="7030A0"/>
                </a:solidFill>
              </a:rPr>
              <a:t>Fórmula molecular</a:t>
            </a:r>
          </a:p>
        </p:txBody>
      </p:sp>
      <p:sp>
        <p:nvSpPr>
          <p:cNvPr id="26" name="25 Rectángulo"/>
          <p:cNvSpPr/>
          <p:nvPr/>
        </p:nvSpPr>
        <p:spPr>
          <a:xfrm>
            <a:off x="2339246" y="5236177"/>
            <a:ext cx="3101762" cy="1384995"/>
          </a:xfrm>
          <a:prstGeom prst="rect">
            <a:avLst/>
          </a:prstGeom>
        </p:spPr>
        <p:txBody>
          <a:bodyPr wrap="square">
            <a:spAutoFit/>
          </a:bodyPr>
          <a:lstStyle/>
          <a:p>
            <a:pPr algn="ctr" eaLnBrk="1" hangingPunct="1"/>
            <a:r>
              <a:rPr lang="es-CL" altLang="es-CL" sz="4200" b="1" dirty="0">
                <a:solidFill>
                  <a:srgbClr val="7030A0"/>
                </a:solidFill>
              </a:rPr>
              <a:t>Fórmula empírica</a:t>
            </a:r>
          </a:p>
        </p:txBody>
      </p:sp>
      <p:sp>
        <p:nvSpPr>
          <p:cNvPr id="28" name="27 Llamada rectangular redondeada"/>
          <p:cNvSpPr/>
          <p:nvPr/>
        </p:nvSpPr>
        <p:spPr>
          <a:xfrm>
            <a:off x="10764180" y="3859025"/>
            <a:ext cx="5177466" cy="1269140"/>
          </a:xfrm>
          <a:prstGeom prst="wedgeRoundRectCallout">
            <a:avLst>
              <a:gd name="adj1" fmla="val -12901"/>
              <a:gd name="adj2" fmla="val -67125"/>
              <a:gd name="adj3" fmla="val 16667"/>
            </a:avLst>
          </a:prstGeom>
          <a:solidFill>
            <a:srgbClr val="FFFF9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s-CL" altLang="es-CL" sz="2400" dirty="0">
                <a:solidFill>
                  <a:schemeClr val="tx1"/>
                </a:solidFill>
              </a:rPr>
              <a:t>¿Se puede simplificar esta fórmula, manteniendo la proporción entre los elementos?</a:t>
            </a:r>
          </a:p>
        </p:txBody>
      </p:sp>
      <p:grpSp>
        <p:nvGrpSpPr>
          <p:cNvPr id="31" name="30 Grupo"/>
          <p:cNvGrpSpPr>
            <a:grpSpLocks/>
          </p:cNvGrpSpPr>
          <p:nvPr/>
        </p:nvGrpSpPr>
        <p:grpSpPr bwMode="auto">
          <a:xfrm>
            <a:off x="2286002" y="2"/>
            <a:ext cx="8585477" cy="1327376"/>
            <a:chOff x="131763" y="-100013"/>
            <a:chExt cx="5723578" cy="885825"/>
          </a:xfrm>
        </p:grpSpPr>
        <p:grpSp>
          <p:nvGrpSpPr>
            <p:cNvPr id="32" name="Group 2"/>
            <p:cNvGrpSpPr>
              <a:grpSpLocks/>
            </p:cNvGrpSpPr>
            <p:nvPr/>
          </p:nvGrpSpPr>
          <p:grpSpPr bwMode="auto">
            <a:xfrm>
              <a:off x="131763" y="-100013"/>
              <a:ext cx="5723578" cy="885825"/>
              <a:chOff x="83" y="-63"/>
              <a:chExt cx="2846" cy="558"/>
            </a:xfrm>
          </p:grpSpPr>
          <p:sp>
            <p:nvSpPr>
              <p:cNvPr id="34" name="37 Rectángulo redondeado"/>
              <p:cNvSpPr>
                <a:spLocks noChangeArrowheads="1"/>
              </p:cNvSpPr>
              <p:nvPr/>
            </p:nvSpPr>
            <p:spPr bwMode="auto">
              <a:xfrm>
                <a:off x="83" y="-63"/>
                <a:ext cx="2846" cy="558"/>
              </a:xfrm>
              <a:prstGeom prst="roundRect">
                <a:avLst>
                  <a:gd name="adj" fmla="val 16667"/>
                </a:avLst>
              </a:prstGeom>
              <a:solidFill>
                <a:srgbClr val="D9D9D9"/>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endParaRPr lang="es-CL" altLang="es-CL" sz="2700"/>
              </a:p>
            </p:txBody>
          </p:sp>
          <p:sp>
            <p:nvSpPr>
              <p:cNvPr id="35" name="38 CuadroTexto"/>
              <p:cNvSpPr txBox="1">
                <a:spLocks noChangeArrowheads="1"/>
              </p:cNvSpPr>
              <p:nvPr/>
            </p:nvSpPr>
            <p:spPr bwMode="auto">
              <a:xfrm>
                <a:off x="160" y="56"/>
                <a:ext cx="2698"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es-ES_tradnl" altLang="es-CL" sz="3600" b="1" dirty="0">
                    <a:ea typeface="MS PGothic" pitchFamily="34" charset="-128"/>
                  </a:rPr>
                  <a:t>Fórmula empírica y molecular</a:t>
                </a:r>
              </a:p>
            </p:txBody>
          </p:sp>
        </p:grpSp>
        <p:pic>
          <p:nvPicPr>
            <p:cNvPr id="33" name="32 Imagen" descr="ico_concepto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44656" y="-37308"/>
              <a:ext cx="723901"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Imagen 2">
            <a:extLst>
              <a:ext uri="{FF2B5EF4-FFF2-40B4-BE49-F238E27FC236}">
                <a16:creationId xmlns:a16="http://schemas.microsoft.com/office/drawing/2014/main" id="{FD9499A5-895D-C39C-D219-91A41009910F}"/>
              </a:ext>
            </a:extLst>
          </p:cNvPr>
          <p:cNvPicPr>
            <a:picLocks noChangeAspect="1"/>
          </p:cNvPicPr>
          <p:nvPr/>
        </p:nvPicPr>
        <p:blipFill>
          <a:blip r:embed="rId3"/>
          <a:stretch>
            <a:fillRect/>
          </a:stretch>
        </p:blipFill>
        <p:spPr>
          <a:xfrm>
            <a:off x="14277175" y="458633"/>
            <a:ext cx="3301271" cy="1033362"/>
          </a:xfrm>
          <a:prstGeom prst="rect">
            <a:avLst/>
          </a:prstGeom>
        </p:spPr>
      </p:pic>
    </p:spTree>
    <p:extLst>
      <p:ext uri="{BB962C8B-B14F-4D97-AF65-F5344CB8AC3E}">
        <p14:creationId xmlns:p14="http://schemas.microsoft.com/office/powerpoint/2010/main" val="4068767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500"/>
                                        <p:tgtEl>
                                          <p:spTgt spid="16"/>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1000"/>
                                        <p:tgtEl>
                                          <p:spTgt spid="26"/>
                                        </p:tgtEl>
                                      </p:cBhvr>
                                    </p:animEffect>
                                    <p:anim calcmode="lin" valueType="num">
                                      <p:cBhvr>
                                        <p:cTn id="25" dur="1000" fill="hold"/>
                                        <p:tgtEl>
                                          <p:spTgt spid="26"/>
                                        </p:tgtEl>
                                        <p:attrNameLst>
                                          <p:attrName>ppt_x</p:attrName>
                                        </p:attrNameLst>
                                      </p:cBhvr>
                                      <p:tavLst>
                                        <p:tav tm="0">
                                          <p:val>
                                            <p:strVal val="#ppt_x"/>
                                          </p:val>
                                        </p:tav>
                                        <p:tav tm="100000">
                                          <p:val>
                                            <p:strVal val="#ppt_x"/>
                                          </p:val>
                                        </p:tav>
                                      </p:tavLst>
                                    </p:anim>
                                    <p:anim calcmode="lin" valueType="num">
                                      <p:cBhvr>
                                        <p:cTn id="26" dur="1000" fill="hold"/>
                                        <p:tgtEl>
                                          <p:spTgt spid="26"/>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wipe(right)">
                                      <p:cBhvr>
                                        <p:cTn id="35" dur="500"/>
                                        <p:tgtEl>
                                          <p:spTgt spid="2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animBg="1"/>
      <p:bldP spid="16" grpId="0" animBg="1"/>
      <p:bldP spid="17" grpId="0"/>
      <p:bldP spid="26" grpId="0"/>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4175452" y="6439644"/>
          <a:ext cx="9937103" cy="1112520"/>
        </p:xfrm>
        <a:graphic>
          <a:graphicData uri="http://schemas.openxmlformats.org/drawingml/2006/table">
            <a:tbl>
              <a:tblPr firstRow="1" bandRow="1">
                <a:tableStyleId>{073A0DAA-6AF3-43AB-8588-CEC1D06C72B9}</a:tableStyleId>
              </a:tblPr>
              <a:tblGrid>
                <a:gridCol w="4968551">
                  <a:extLst>
                    <a:ext uri="{9D8B030D-6E8A-4147-A177-3AD203B41FA5}">
                      <a16:colId xmlns:a16="http://schemas.microsoft.com/office/drawing/2014/main" val="20000"/>
                    </a:ext>
                  </a:extLst>
                </a:gridCol>
                <a:gridCol w="4968552">
                  <a:extLst>
                    <a:ext uri="{9D8B030D-6E8A-4147-A177-3AD203B41FA5}">
                      <a16:colId xmlns:a16="http://schemas.microsoft.com/office/drawing/2014/main" val="20001"/>
                    </a:ext>
                  </a:extLst>
                </a:gridCol>
              </a:tblGrid>
              <a:tr h="556260">
                <a:tc>
                  <a:txBody>
                    <a:bodyPr/>
                    <a:lstStyle/>
                    <a:p>
                      <a:pPr algn="ctr"/>
                      <a:r>
                        <a:rPr lang="es-CL" altLang="es-CL" sz="2700" dirty="0"/>
                        <a:t>Masa molecular (</a:t>
                      </a:r>
                      <a:r>
                        <a:rPr lang="es-CL" altLang="es-CL" sz="2700" dirty="0" err="1"/>
                        <a:t>uma</a:t>
                      </a:r>
                      <a:r>
                        <a:rPr lang="es-CL" altLang="es-CL" sz="2700" dirty="0"/>
                        <a:t>) </a:t>
                      </a:r>
                      <a:endParaRPr lang="es-CL" sz="2700" dirty="0">
                        <a:solidFill>
                          <a:schemeClr val="bg1"/>
                        </a:solidFill>
                      </a:endParaRPr>
                    </a:p>
                  </a:txBody>
                  <a:tcPr marL="137160" marR="137160" marT="68580" marB="68580">
                    <a:solidFill>
                      <a:srgbClr val="7030A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L" altLang="es-CL" sz="2700" dirty="0"/>
                        <a:t>Masa molar (g/mol)</a:t>
                      </a:r>
                      <a:endParaRPr lang="es-CL" altLang="es-CL" sz="2700" b="1" dirty="0">
                        <a:solidFill>
                          <a:schemeClr val="bg1"/>
                        </a:solidFill>
                      </a:endParaRPr>
                    </a:p>
                  </a:txBody>
                  <a:tcPr marL="137160" marR="137160" marT="68580" marB="68580">
                    <a:solidFill>
                      <a:srgbClr val="7030A0"/>
                    </a:solidFill>
                  </a:tcPr>
                </a:tc>
                <a:extLst>
                  <a:ext uri="{0D108BD9-81ED-4DB2-BD59-A6C34878D82A}">
                    <a16:rowId xmlns:a16="http://schemas.microsoft.com/office/drawing/2014/main" val="10000"/>
                  </a:ext>
                </a:extLst>
              </a:tr>
              <a:tr h="5562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L" altLang="es-CL" sz="2700" dirty="0"/>
                        <a:t>100,0</a:t>
                      </a:r>
                    </a:p>
                  </a:txBody>
                  <a:tcPr marL="137160" marR="137160" marT="68580" marB="6858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L" altLang="es-CL" sz="2700" dirty="0"/>
                        <a:t> 100,0</a:t>
                      </a:r>
                      <a:endParaRPr lang="es-CL" sz="2700" dirty="0"/>
                    </a:p>
                  </a:txBody>
                  <a:tcPr marL="137160" marR="137160" marT="68580" marB="68580"/>
                </a:tc>
                <a:extLst>
                  <a:ext uri="{0D108BD9-81ED-4DB2-BD59-A6C34878D82A}">
                    <a16:rowId xmlns:a16="http://schemas.microsoft.com/office/drawing/2014/main" val="10001"/>
                  </a:ext>
                </a:extLst>
              </a:tr>
            </a:tbl>
          </a:graphicData>
        </a:graphic>
      </p:graphicFrame>
      <p:sp>
        <p:nvSpPr>
          <p:cNvPr id="17" name="11 Flecha derecha"/>
          <p:cNvSpPr>
            <a:spLocks noChangeArrowheads="1"/>
          </p:cNvSpPr>
          <p:nvPr/>
        </p:nvSpPr>
        <p:spPr bwMode="auto">
          <a:xfrm>
            <a:off x="6659726" y="1539548"/>
            <a:ext cx="602456" cy="1008787"/>
          </a:xfrm>
          <a:prstGeom prst="rightArrow">
            <a:avLst>
              <a:gd name="adj1" fmla="val 50000"/>
              <a:gd name="adj2" fmla="val 49625"/>
            </a:avLst>
          </a:prstGeom>
          <a:solidFill>
            <a:srgbClr val="7030A0"/>
          </a:solidFill>
          <a:ln>
            <a:noFill/>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s-CL" altLang="es-CL" sz="2700">
              <a:solidFill>
                <a:schemeClr val="accent2"/>
              </a:solidFill>
            </a:endParaRPr>
          </a:p>
        </p:txBody>
      </p:sp>
      <p:sp>
        <p:nvSpPr>
          <p:cNvPr id="18" name="17 Rectángulo"/>
          <p:cNvSpPr/>
          <p:nvPr/>
        </p:nvSpPr>
        <p:spPr>
          <a:xfrm>
            <a:off x="3260610" y="1782100"/>
            <a:ext cx="2563522" cy="507831"/>
          </a:xfrm>
          <a:prstGeom prst="rect">
            <a:avLst/>
          </a:prstGeom>
        </p:spPr>
        <p:txBody>
          <a:bodyPr wrap="none">
            <a:spAutoFit/>
          </a:bodyPr>
          <a:lstStyle/>
          <a:p>
            <a:r>
              <a:rPr lang="es-CL" altLang="es-CL" sz="2700" b="1" dirty="0">
                <a:solidFill>
                  <a:srgbClr val="7030A0"/>
                </a:solidFill>
              </a:rPr>
              <a:t>Masa molecular </a:t>
            </a:r>
            <a:endParaRPr lang="es-CL" sz="2700" dirty="0">
              <a:solidFill>
                <a:srgbClr val="7030A0"/>
              </a:solidFill>
            </a:endParaRPr>
          </a:p>
        </p:txBody>
      </p:sp>
      <p:sp>
        <p:nvSpPr>
          <p:cNvPr id="19" name="18 Rectángulo"/>
          <p:cNvSpPr/>
          <p:nvPr/>
        </p:nvSpPr>
        <p:spPr>
          <a:xfrm>
            <a:off x="7289541" y="1687116"/>
            <a:ext cx="3690663" cy="507831"/>
          </a:xfrm>
          <a:prstGeom prst="rect">
            <a:avLst/>
          </a:prstGeom>
        </p:spPr>
        <p:txBody>
          <a:bodyPr wrap="square">
            <a:spAutoFit/>
          </a:bodyPr>
          <a:lstStyle/>
          <a:p>
            <a:pPr algn="ctr" eaLnBrk="1" hangingPunct="1"/>
            <a:r>
              <a:rPr lang="es-CL" altLang="es-CL" sz="2700" b="1" dirty="0">
                <a:solidFill>
                  <a:srgbClr val="7030A0"/>
                </a:solidFill>
              </a:rPr>
              <a:t>Masa de una molécula</a:t>
            </a:r>
            <a:endParaRPr lang="es-CL" altLang="es-CL" sz="2700" dirty="0">
              <a:solidFill>
                <a:srgbClr val="7030A0"/>
              </a:solidFill>
            </a:endParaRPr>
          </a:p>
        </p:txBody>
      </p:sp>
      <p:sp>
        <p:nvSpPr>
          <p:cNvPr id="25" name="24 Rectángulo"/>
          <p:cNvSpPr/>
          <p:nvPr/>
        </p:nvSpPr>
        <p:spPr>
          <a:xfrm>
            <a:off x="11736288" y="1674089"/>
            <a:ext cx="3888432" cy="923330"/>
          </a:xfrm>
          <a:prstGeom prst="rect">
            <a:avLst/>
          </a:prstGeom>
        </p:spPr>
        <p:txBody>
          <a:bodyPr wrap="square">
            <a:spAutoFit/>
          </a:bodyPr>
          <a:lstStyle/>
          <a:p>
            <a:pPr algn="ctr" eaLnBrk="1" hangingPunct="1"/>
            <a:r>
              <a:rPr lang="es-CL" altLang="es-CL" sz="2700" b="1" dirty="0">
                <a:solidFill>
                  <a:srgbClr val="7030A0"/>
                </a:solidFill>
              </a:rPr>
              <a:t>Unidades de masa atómica (</a:t>
            </a:r>
            <a:r>
              <a:rPr lang="es-CL" altLang="es-CL" sz="2700" b="1" dirty="0" err="1">
                <a:solidFill>
                  <a:srgbClr val="7030A0"/>
                </a:solidFill>
              </a:rPr>
              <a:t>uma</a:t>
            </a:r>
            <a:r>
              <a:rPr lang="es-CL" altLang="es-CL" sz="2700" b="1" dirty="0">
                <a:solidFill>
                  <a:srgbClr val="7030A0"/>
                </a:solidFill>
              </a:rPr>
              <a:t>)</a:t>
            </a:r>
          </a:p>
        </p:txBody>
      </p:sp>
      <p:sp>
        <p:nvSpPr>
          <p:cNvPr id="26" name="11 Flecha derecha"/>
          <p:cNvSpPr>
            <a:spLocks noChangeArrowheads="1"/>
          </p:cNvSpPr>
          <p:nvPr/>
        </p:nvSpPr>
        <p:spPr bwMode="auto">
          <a:xfrm>
            <a:off x="10980206" y="1559089"/>
            <a:ext cx="602456" cy="1008787"/>
          </a:xfrm>
          <a:prstGeom prst="rightArrow">
            <a:avLst>
              <a:gd name="adj1" fmla="val 50000"/>
              <a:gd name="adj2" fmla="val 49625"/>
            </a:avLst>
          </a:prstGeom>
          <a:solidFill>
            <a:srgbClr val="7030A0"/>
          </a:solidFill>
          <a:ln>
            <a:noFill/>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s-CL" altLang="es-CL" sz="2700">
              <a:solidFill>
                <a:schemeClr val="accent2"/>
              </a:solidFill>
            </a:endParaRPr>
          </a:p>
        </p:txBody>
      </p:sp>
      <p:pic>
        <p:nvPicPr>
          <p:cNvPr id="32" name="Picture 4" descr="Resultado de imagen para tabla periodica mas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4292" y="2767238"/>
            <a:ext cx="6629352" cy="3495704"/>
          </a:xfrm>
          <a:prstGeom prst="rect">
            <a:avLst/>
          </a:prstGeom>
          <a:noFill/>
          <a:extLst>
            <a:ext uri="{909E8E84-426E-40DD-AFC4-6F175D3DCCD1}">
              <a14:hiddenFill xmlns:a14="http://schemas.microsoft.com/office/drawing/2010/main">
                <a:solidFill>
                  <a:srgbClr val="FFFFFF"/>
                </a:solidFill>
              </a14:hiddenFill>
            </a:ext>
          </a:extLst>
        </p:spPr>
      </p:pic>
      <p:sp>
        <p:nvSpPr>
          <p:cNvPr id="34" name="10 CuadroTexto"/>
          <p:cNvSpPr txBox="1">
            <a:spLocks noChangeArrowheads="1"/>
          </p:cNvSpPr>
          <p:nvPr/>
        </p:nvSpPr>
        <p:spPr bwMode="auto">
          <a:xfrm>
            <a:off x="10008096" y="2983262"/>
            <a:ext cx="5616624" cy="923330"/>
          </a:xfrm>
          <a:prstGeom prst="rect">
            <a:avLst/>
          </a:prstGeom>
          <a:solidFill>
            <a:srgbClr val="7030A0"/>
          </a:solidFill>
          <a:ln>
            <a:noFill/>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es-CL" sz="2700" dirty="0">
                <a:solidFill>
                  <a:schemeClr val="bg1"/>
                </a:solidFill>
              </a:rPr>
              <a:t>Calcula la masa molecular del carbonato de calcio (CaCO</a:t>
            </a:r>
            <a:r>
              <a:rPr lang="es-CL" sz="2700" baseline="-25000" dirty="0">
                <a:solidFill>
                  <a:schemeClr val="bg1"/>
                </a:solidFill>
              </a:rPr>
              <a:t>3</a:t>
            </a:r>
            <a:r>
              <a:rPr lang="es-CL" sz="2700" dirty="0">
                <a:solidFill>
                  <a:schemeClr val="bg1"/>
                </a:solidFill>
              </a:rPr>
              <a:t>).</a:t>
            </a:r>
          </a:p>
        </p:txBody>
      </p:sp>
      <p:sp>
        <p:nvSpPr>
          <p:cNvPr id="35" name="10 CuadroTexto"/>
          <p:cNvSpPr txBox="1">
            <a:spLocks noChangeArrowheads="1"/>
          </p:cNvSpPr>
          <p:nvPr/>
        </p:nvSpPr>
        <p:spPr bwMode="auto">
          <a:xfrm>
            <a:off x="10008096" y="4307831"/>
            <a:ext cx="5616624" cy="1338828"/>
          </a:xfrm>
          <a:prstGeom prst="rect">
            <a:avLst/>
          </a:prstGeom>
          <a:solidFill>
            <a:srgbClr val="7030A0"/>
          </a:solidFill>
          <a:ln>
            <a:noFill/>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es-CL" sz="2700" dirty="0">
                <a:solidFill>
                  <a:schemeClr val="bg1"/>
                </a:solidFill>
              </a:rPr>
              <a:t>Ahora determina la masa, en gramos, de un mol de carbonato de calcio (CaCO</a:t>
            </a:r>
            <a:r>
              <a:rPr lang="es-CL" sz="2700" baseline="-25000" dirty="0">
                <a:solidFill>
                  <a:schemeClr val="bg1"/>
                </a:solidFill>
              </a:rPr>
              <a:t>3</a:t>
            </a:r>
            <a:r>
              <a:rPr lang="es-CL" sz="2700" dirty="0">
                <a:solidFill>
                  <a:schemeClr val="bg1"/>
                </a:solidFill>
              </a:rPr>
              <a:t>).</a:t>
            </a:r>
          </a:p>
        </p:txBody>
      </p:sp>
      <p:sp>
        <p:nvSpPr>
          <p:cNvPr id="36" name="35 Llamada rectangular redondeada"/>
          <p:cNvSpPr/>
          <p:nvPr/>
        </p:nvSpPr>
        <p:spPr>
          <a:xfrm>
            <a:off x="4198588" y="7789794"/>
            <a:ext cx="4353482" cy="594066"/>
          </a:xfrm>
          <a:prstGeom prst="wedgeRoundRectCallout">
            <a:avLst>
              <a:gd name="adj1" fmla="val 24352"/>
              <a:gd name="adj2" fmla="val -87738"/>
              <a:gd name="adj3" fmla="val 16667"/>
            </a:avLst>
          </a:prstGeom>
          <a:solidFill>
            <a:srgbClr val="ABCAE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s-CL" altLang="es-CL" sz="2700" dirty="0">
                <a:solidFill>
                  <a:schemeClr val="tx1"/>
                </a:solidFill>
              </a:rPr>
              <a:t>1 molécula de CaCO</a:t>
            </a:r>
            <a:r>
              <a:rPr lang="es-CL" altLang="es-CL" sz="2700" baseline="-25000" dirty="0">
                <a:solidFill>
                  <a:schemeClr val="tx1"/>
                </a:solidFill>
              </a:rPr>
              <a:t>3</a:t>
            </a:r>
            <a:endParaRPr lang="es-CL" altLang="es-CL" sz="2700" dirty="0">
              <a:solidFill>
                <a:schemeClr val="tx1"/>
              </a:solidFill>
            </a:endParaRPr>
          </a:p>
        </p:txBody>
      </p:sp>
      <p:sp>
        <p:nvSpPr>
          <p:cNvPr id="37" name="36 Llamada rectangular redondeada"/>
          <p:cNvSpPr/>
          <p:nvPr/>
        </p:nvSpPr>
        <p:spPr>
          <a:xfrm>
            <a:off x="9095002" y="7789794"/>
            <a:ext cx="5341589" cy="594066"/>
          </a:xfrm>
          <a:prstGeom prst="wedgeRoundRectCallout">
            <a:avLst>
              <a:gd name="adj1" fmla="val 27462"/>
              <a:gd name="adj2" fmla="val -95792"/>
              <a:gd name="adj3" fmla="val 16667"/>
            </a:avLst>
          </a:prstGeom>
          <a:solidFill>
            <a:srgbClr val="ABCAE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s-CL" altLang="es-CL" sz="2700" dirty="0">
                <a:solidFill>
                  <a:srgbClr val="000000"/>
                </a:solidFill>
              </a:rPr>
              <a:t>6,02 x 10</a:t>
            </a:r>
            <a:r>
              <a:rPr lang="es-CL" altLang="es-CL" sz="2700" baseline="30000" dirty="0">
                <a:solidFill>
                  <a:srgbClr val="000000"/>
                </a:solidFill>
              </a:rPr>
              <a:t>23</a:t>
            </a:r>
            <a:r>
              <a:rPr lang="es-CL" altLang="es-CL" sz="2700" dirty="0">
                <a:solidFill>
                  <a:srgbClr val="000000"/>
                </a:solidFill>
              </a:rPr>
              <a:t> moléculas</a:t>
            </a:r>
            <a:r>
              <a:rPr lang="es-CL" altLang="es-CL" sz="2700" dirty="0">
                <a:solidFill>
                  <a:schemeClr val="tx1"/>
                </a:solidFill>
              </a:rPr>
              <a:t> de CaCO</a:t>
            </a:r>
            <a:r>
              <a:rPr lang="es-CL" altLang="es-CL" sz="2700" baseline="-25000" dirty="0">
                <a:solidFill>
                  <a:schemeClr val="tx1"/>
                </a:solidFill>
              </a:rPr>
              <a:t>3</a:t>
            </a:r>
            <a:endParaRPr lang="es-CL" altLang="es-CL" sz="2700" dirty="0">
              <a:solidFill>
                <a:schemeClr val="tx1"/>
              </a:solidFill>
            </a:endParaRPr>
          </a:p>
        </p:txBody>
      </p:sp>
      <p:sp>
        <p:nvSpPr>
          <p:cNvPr id="38" name="37 Llamada rectangular redondeada"/>
          <p:cNvSpPr/>
          <p:nvPr/>
        </p:nvSpPr>
        <p:spPr>
          <a:xfrm>
            <a:off x="3527380" y="8707896"/>
            <a:ext cx="5024690" cy="972108"/>
          </a:xfrm>
          <a:prstGeom prst="wedgeRoundRectCallout">
            <a:avLst>
              <a:gd name="adj1" fmla="val -18802"/>
              <a:gd name="adj2" fmla="val -84210"/>
              <a:gd name="adj3" fmla="val 16667"/>
            </a:avLst>
          </a:prstGeom>
          <a:solidFill>
            <a:srgbClr val="ABCAE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s-CL" altLang="es-CL" sz="2700" dirty="0">
                <a:solidFill>
                  <a:schemeClr val="tx1"/>
                </a:solidFill>
              </a:rPr>
              <a:t>¿Cuál es la masa, en g, de una molécula de CaCO</a:t>
            </a:r>
            <a:r>
              <a:rPr lang="es-CL" altLang="es-CL" sz="2700" baseline="-25000" dirty="0">
                <a:solidFill>
                  <a:schemeClr val="tx1"/>
                </a:solidFill>
              </a:rPr>
              <a:t>3</a:t>
            </a:r>
            <a:r>
              <a:rPr lang="es-CL" altLang="es-CL" sz="2700" dirty="0">
                <a:solidFill>
                  <a:schemeClr val="tx1"/>
                </a:solidFill>
              </a:rPr>
              <a:t>? </a:t>
            </a:r>
          </a:p>
        </p:txBody>
      </p:sp>
      <p:grpSp>
        <p:nvGrpSpPr>
          <p:cNvPr id="20" name="19 Grupo"/>
          <p:cNvGrpSpPr>
            <a:grpSpLocks/>
          </p:cNvGrpSpPr>
          <p:nvPr/>
        </p:nvGrpSpPr>
        <p:grpSpPr bwMode="auto">
          <a:xfrm>
            <a:off x="2286002" y="1"/>
            <a:ext cx="8823797" cy="1471092"/>
            <a:chOff x="131763" y="-100013"/>
            <a:chExt cx="5882456" cy="1122363"/>
          </a:xfrm>
        </p:grpSpPr>
        <p:grpSp>
          <p:nvGrpSpPr>
            <p:cNvPr id="21" name="Group 2"/>
            <p:cNvGrpSpPr>
              <a:grpSpLocks/>
            </p:cNvGrpSpPr>
            <p:nvPr/>
          </p:nvGrpSpPr>
          <p:grpSpPr bwMode="auto">
            <a:xfrm>
              <a:off x="131763" y="-100013"/>
              <a:ext cx="5882456" cy="1122363"/>
              <a:chOff x="83" y="-63"/>
              <a:chExt cx="2925" cy="707"/>
            </a:xfrm>
          </p:grpSpPr>
          <p:sp>
            <p:nvSpPr>
              <p:cNvPr id="23" name="37 Rectángulo redondeado"/>
              <p:cNvSpPr>
                <a:spLocks noChangeArrowheads="1"/>
              </p:cNvSpPr>
              <p:nvPr/>
            </p:nvSpPr>
            <p:spPr bwMode="auto">
              <a:xfrm>
                <a:off x="83" y="-63"/>
                <a:ext cx="2811" cy="707"/>
              </a:xfrm>
              <a:prstGeom prst="roundRect">
                <a:avLst>
                  <a:gd name="adj" fmla="val 16667"/>
                </a:avLst>
              </a:prstGeom>
              <a:solidFill>
                <a:srgbClr val="D9D9D9"/>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endParaRPr lang="es-CL" altLang="es-CL" sz="2700"/>
              </a:p>
            </p:txBody>
          </p:sp>
          <p:sp>
            <p:nvSpPr>
              <p:cNvPr id="24" name="38 CuadroTexto"/>
              <p:cNvSpPr txBox="1">
                <a:spLocks noChangeArrowheads="1"/>
              </p:cNvSpPr>
              <p:nvPr/>
            </p:nvSpPr>
            <p:spPr bwMode="auto">
              <a:xfrm>
                <a:off x="160" y="73"/>
                <a:ext cx="2848" cy="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es-ES_tradnl" altLang="es-CL" sz="3600" b="1" dirty="0">
                    <a:ea typeface="MS PGothic" pitchFamily="34" charset="-128"/>
                  </a:rPr>
                  <a:t>Concepto de mol y masa molar</a:t>
                </a:r>
              </a:p>
            </p:txBody>
          </p:sp>
        </p:grpSp>
        <p:pic>
          <p:nvPicPr>
            <p:cNvPr id="22" name="5 Imagen" descr="ico_concepto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84591" y="123129"/>
              <a:ext cx="723901"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 name="26 Llamada rectangular redondeada"/>
          <p:cNvSpPr/>
          <p:nvPr/>
        </p:nvSpPr>
        <p:spPr>
          <a:xfrm>
            <a:off x="9134875" y="8707896"/>
            <a:ext cx="5301716" cy="972108"/>
          </a:xfrm>
          <a:prstGeom prst="wedgeRoundRectCallout">
            <a:avLst>
              <a:gd name="adj1" fmla="val -18802"/>
              <a:gd name="adj2" fmla="val -84210"/>
              <a:gd name="adj3" fmla="val 16667"/>
            </a:avLst>
          </a:prstGeom>
          <a:solidFill>
            <a:srgbClr val="ABCAE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s-CL" altLang="es-CL" sz="2700" dirty="0">
                <a:solidFill>
                  <a:schemeClr val="tx1"/>
                </a:solidFill>
              </a:rPr>
              <a:t>¿Cuántas moléculas de CaCO</a:t>
            </a:r>
            <a:r>
              <a:rPr lang="es-CL" altLang="es-CL" sz="2700" baseline="-25000" dirty="0">
                <a:solidFill>
                  <a:schemeClr val="tx1"/>
                </a:solidFill>
              </a:rPr>
              <a:t>3</a:t>
            </a:r>
            <a:r>
              <a:rPr lang="es-CL" altLang="es-CL" sz="2700" dirty="0">
                <a:solidFill>
                  <a:schemeClr val="tx1"/>
                </a:solidFill>
              </a:rPr>
              <a:t> hay en 50 g del compuesto? </a:t>
            </a:r>
          </a:p>
        </p:txBody>
      </p:sp>
      <p:pic>
        <p:nvPicPr>
          <p:cNvPr id="3" name="Imagen 2">
            <a:extLst>
              <a:ext uri="{FF2B5EF4-FFF2-40B4-BE49-F238E27FC236}">
                <a16:creationId xmlns:a16="http://schemas.microsoft.com/office/drawing/2014/main" id="{D4891CA6-7691-D3BA-DA5A-23034A8D5AE5}"/>
              </a:ext>
            </a:extLst>
          </p:cNvPr>
          <p:cNvPicPr>
            <a:picLocks noChangeAspect="1"/>
          </p:cNvPicPr>
          <p:nvPr/>
        </p:nvPicPr>
        <p:blipFill>
          <a:blip r:embed="rId4"/>
          <a:stretch>
            <a:fillRect/>
          </a:stretch>
        </p:blipFill>
        <p:spPr>
          <a:xfrm>
            <a:off x="14329264" y="218865"/>
            <a:ext cx="3301271" cy="1033362"/>
          </a:xfrm>
          <a:prstGeom prst="rect">
            <a:avLst/>
          </a:prstGeom>
        </p:spPr>
      </p:pic>
    </p:spTree>
    <p:extLst>
      <p:ext uri="{BB962C8B-B14F-4D97-AF65-F5344CB8AC3E}">
        <p14:creationId xmlns:p14="http://schemas.microsoft.com/office/powerpoint/2010/main" val="31722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left)">
                                      <p:cBhvr>
                                        <p:cTn id="34" dur="500"/>
                                        <p:tgtEl>
                                          <p:spTgt spid="3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wipe(left)">
                                      <p:cBhvr>
                                        <p:cTn id="39" dur="500"/>
                                        <p:tgtEl>
                                          <p:spTgt spid="35"/>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barn(inVertical)">
                                      <p:cBhvr>
                                        <p:cTn id="44" dur="500"/>
                                        <p:tgtEl>
                                          <p:spTgt spid="2"/>
                                        </p:tgtEl>
                                      </p:cBhvr>
                                    </p:animEffect>
                                  </p:childTnLst>
                                </p:cTn>
                              </p:par>
                            </p:childTnLst>
                          </p:cTn>
                        </p:par>
                        <p:par>
                          <p:cTn id="45" fill="hold">
                            <p:stCondLst>
                              <p:cond delay="500"/>
                            </p:stCondLst>
                            <p:childTnLst>
                              <p:par>
                                <p:cTn id="46" presetID="22" presetClass="entr" presetSubtype="2" fill="hold" grpId="0" nodeType="after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wipe(right)">
                                      <p:cBhvr>
                                        <p:cTn id="48" dur="500"/>
                                        <p:tgtEl>
                                          <p:spTgt spid="36"/>
                                        </p:tgtEl>
                                      </p:cBhvr>
                                    </p:animEffect>
                                  </p:childTnLst>
                                </p:cTn>
                              </p:par>
                            </p:childTnLst>
                          </p:cTn>
                        </p:par>
                        <p:par>
                          <p:cTn id="49" fill="hold">
                            <p:stCondLst>
                              <p:cond delay="1000"/>
                            </p:stCondLst>
                            <p:childTnLst>
                              <p:par>
                                <p:cTn id="50" presetID="22" presetClass="entr" presetSubtype="2"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wipe(right)">
                                      <p:cBhvr>
                                        <p:cTn id="52" dur="500"/>
                                        <p:tgtEl>
                                          <p:spTgt spid="3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grpId="0" nodeType="click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wipe(right)">
                                      <p:cBhvr>
                                        <p:cTn id="57" dur="500"/>
                                        <p:tgtEl>
                                          <p:spTgt spid="3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grpId="0"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wipe(right)">
                                      <p:cBhvr>
                                        <p:cTn id="6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19" grpId="0"/>
      <p:bldP spid="25" grpId="0"/>
      <p:bldP spid="26" grpId="0" animBg="1"/>
      <p:bldP spid="34" grpId="0" animBg="1"/>
      <p:bldP spid="35" grpId="0" animBg="1"/>
      <p:bldP spid="36" grpId="0" animBg="1"/>
      <p:bldP spid="37" grpId="0" animBg="1"/>
      <p:bldP spid="38"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noProof="0" dirty="0"/>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999926" y="-3999282"/>
            <a:ext cx="10287000" cy="18286850"/>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noProof="0" dirty="0"/>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466" y="0"/>
            <a:ext cx="13606268" cy="10286358"/>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noProof="0" dirty="0"/>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474237" y="-2528760"/>
            <a:ext cx="7341846" cy="18290319"/>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noProof="0" dirty="0"/>
          </a:p>
        </p:txBody>
      </p:sp>
      <p:pic>
        <p:nvPicPr>
          <p:cNvPr id="3" name="Imagen 2" descr="Imagen de la pantalla de un celular de un mensaje en letras blancas&#10;&#10;El contenido generado por IA puede ser incorrecto.">
            <a:extLst>
              <a:ext uri="{FF2B5EF4-FFF2-40B4-BE49-F238E27FC236}">
                <a16:creationId xmlns:a16="http://schemas.microsoft.com/office/drawing/2014/main" id="{EB380F78-E7EE-F215-BF26-0B3554A0545D}"/>
              </a:ext>
            </a:extLst>
          </p:cNvPr>
          <p:cNvPicPr>
            <a:picLocks noChangeAspect="1"/>
          </p:cNvPicPr>
          <p:nvPr/>
        </p:nvPicPr>
        <p:blipFill>
          <a:blip r:embed="rId2"/>
          <a:stretch>
            <a:fillRect/>
          </a:stretch>
        </p:blipFill>
        <p:spPr>
          <a:xfrm>
            <a:off x="685800" y="2013966"/>
            <a:ext cx="16916400" cy="6259068"/>
          </a:xfrm>
          <a:prstGeom prst="rect">
            <a:avLst/>
          </a:prstGeom>
        </p:spPr>
      </p:pic>
    </p:spTree>
    <p:extLst>
      <p:ext uri="{BB962C8B-B14F-4D97-AF65-F5344CB8AC3E}">
        <p14:creationId xmlns:p14="http://schemas.microsoft.com/office/powerpoint/2010/main" val="952314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6" name="Group 6"/>
          <p:cNvGrpSpPr>
            <a:grpSpLocks/>
          </p:cNvGrpSpPr>
          <p:nvPr/>
        </p:nvGrpSpPr>
        <p:grpSpPr bwMode="auto">
          <a:xfrm>
            <a:off x="2483644" y="-150019"/>
            <a:ext cx="7200901" cy="1078708"/>
            <a:chOff x="83" y="-63"/>
            <a:chExt cx="3024" cy="453"/>
          </a:xfrm>
        </p:grpSpPr>
        <p:sp>
          <p:nvSpPr>
            <p:cNvPr id="42008" name="37 Rectángulo redondeado"/>
            <p:cNvSpPr>
              <a:spLocks noChangeArrowheads="1"/>
            </p:cNvSpPr>
            <p:nvPr/>
          </p:nvSpPr>
          <p:spPr bwMode="auto">
            <a:xfrm>
              <a:off x="83" y="-63"/>
              <a:ext cx="3024" cy="453"/>
            </a:xfrm>
            <a:prstGeom prst="roundRect">
              <a:avLst>
                <a:gd name="adj" fmla="val 16667"/>
              </a:avLst>
            </a:prstGeom>
            <a:solidFill>
              <a:srgbClr val="D9D9D9"/>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endParaRPr lang="es-CL" altLang="es-CL" sz="2700"/>
            </a:p>
          </p:txBody>
        </p:sp>
        <p:sp>
          <p:nvSpPr>
            <p:cNvPr id="42009" name="38 CuadroTexto"/>
            <p:cNvSpPr txBox="1">
              <a:spLocks noChangeArrowheads="1"/>
            </p:cNvSpPr>
            <p:nvPr/>
          </p:nvSpPr>
          <p:spPr bwMode="auto">
            <a:xfrm>
              <a:off x="260" y="4"/>
              <a:ext cx="2151"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s-CL" altLang="es-CL" sz="4200" b="1">
                  <a:solidFill>
                    <a:srgbClr val="404040"/>
                  </a:solidFill>
                </a:rPr>
                <a:t>Síntesis de la clase</a:t>
              </a:r>
            </a:p>
          </p:txBody>
        </p:sp>
      </p:grpSp>
      <p:pic>
        <p:nvPicPr>
          <p:cNvPr id="41987" name="5 Imagen" descr="ico_mapa conceptual.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72452" y="66675"/>
            <a:ext cx="123348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Text Box 93"/>
          <p:cNvSpPr txBox="1">
            <a:spLocks noChangeArrowheads="1"/>
          </p:cNvSpPr>
          <p:nvPr/>
        </p:nvSpPr>
        <p:spPr bwMode="auto">
          <a:xfrm>
            <a:off x="7739547" y="1579104"/>
            <a:ext cx="2807493" cy="507831"/>
          </a:xfrm>
          <a:prstGeom prst="rect">
            <a:avLst/>
          </a:prstGeom>
          <a:solidFill>
            <a:srgbClr val="7030A0"/>
          </a:solidFill>
          <a:ln w="28575" algn="ctr">
            <a:noFill/>
            <a:miter lim="800000"/>
            <a:headEnd/>
            <a:tailEnd/>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s-ES" altLang="es-CL" sz="2700" dirty="0" err="1">
                <a:solidFill>
                  <a:schemeClr val="bg1"/>
                </a:solidFill>
              </a:rPr>
              <a:t>Estequiometría</a:t>
            </a:r>
            <a:endParaRPr lang="es-ES" altLang="es-CL" sz="2700" dirty="0">
              <a:solidFill>
                <a:schemeClr val="bg1"/>
              </a:solidFill>
            </a:endParaRPr>
          </a:p>
        </p:txBody>
      </p:sp>
      <p:sp>
        <p:nvSpPr>
          <p:cNvPr id="41989" name="Text Box 94"/>
          <p:cNvSpPr txBox="1">
            <a:spLocks noChangeArrowheads="1"/>
          </p:cNvSpPr>
          <p:nvPr/>
        </p:nvSpPr>
        <p:spPr bwMode="auto">
          <a:xfrm>
            <a:off x="12106774" y="3064475"/>
            <a:ext cx="2807495" cy="507831"/>
          </a:xfrm>
          <a:prstGeom prst="rect">
            <a:avLst/>
          </a:prstGeom>
          <a:solidFill>
            <a:schemeClr val="accent2">
              <a:lumMod val="40000"/>
              <a:lumOff val="60000"/>
            </a:schemeClr>
          </a:solidFill>
          <a:ln w="28575" algn="ctr">
            <a:noFill/>
            <a:miter lim="800000"/>
            <a:headEnd/>
            <a:tailEnd/>
          </a:ln>
        </p:spPr>
        <p:txBody>
          <a:bodyPr anchor="ctr" anchorCtr="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s-ES" altLang="es-CL" sz="2700" dirty="0"/>
              <a:t>Volumen</a:t>
            </a:r>
          </a:p>
        </p:txBody>
      </p:sp>
      <p:sp>
        <p:nvSpPr>
          <p:cNvPr id="41990" name="Text Box 95"/>
          <p:cNvSpPr txBox="1">
            <a:spLocks noChangeArrowheads="1"/>
          </p:cNvSpPr>
          <p:nvPr/>
        </p:nvSpPr>
        <p:spPr bwMode="auto">
          <a:xfrm>
            <a:off x="3245094" y="2834894"/>
            <a:ext cx="2807493" cy="923330"/>
          </a:xfrm>
          <a:prstGeom prst="rect">
            <a:avLst/>
          </a:prstGeom>
          <a:solidFill>
            <a:schemeClr val="accent2">
              <a:lumMod val="40000"/>
              <a:lumOff val="60000"/>
            </a:schemeClr>
          </a:solidFill>
          <a:ln w="28575" algn="ctr">
            <a:noFill/>
            <a:miter lim="800000"/>
            <a:headEnd/>
            <a:tailEnd/>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s-ES" altLang="es-CL" sz="2700" dirty="0"/>
              <a:t>Cantidad de sustancia</a:t>
            </a:r>
          </a:p>
        </p:txBody>
      </p:sp>
      <p:sp>
        <p:nvSpPr>
          <p:cNvPr id="41992" name="Text Box 97"/>
          <p:cNvSpPr txBox="1">
            <a:spLocks noChangeArrowheads="1"/>
          </p:cNvSpPr>
          <p:nvPr/>
        </p:nvSpPr>
        <p:spPr bwMode="auto">
          <a:xfrm>
            <a:off x="8226514" y="4353831"/>
            <a:ext cx="1835945" cy="507831"/>
          </a:xfrm>
          <a:prstGeom prst="rect">
            <a:avLst/>
          </a:prstGeom>
          <a:solidFill>
            <a:schemeClr val="accent2">
              <a:lumMod val="20000"/>
              <a:lumOff val="80000"/>
            </a:schemeClr>
          </a:solidFill>
          <a:ln w="28575" algn="ctr">
            <a:noFill/>
            <a:miter lim="800000"/>
            <a:headEnd/>
            <a:tailEnd/>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s-ES" altLang="es-CL" sz="2700" dirty="0"/>
              <a:t>Gramos</a:t>
            </a:r>
          </a:p>
        </p:txBody>
      </p:sp>
      <p:sp>
        <p:nvSpPr>
          <p:cNvPr id="41994" name="Text Box 99"/>
          <p:cNvSpPr txBox="1">
            <a:spLocks noChangeArrowheads="1"/>
          </p:cNvSpPr>
          <p:nvPr/>
        </p:nvSpPr>
        <p:spPr bwMode="auto">
          <a:xfrm>
            <a:off x="12592550" y="4356169"/>
            <a:ext cx="1835945" cy="507831"/>
          </a:xfrm>
          <a:prstGeom prst="rect">
            <a:avLst/>
          </a:prstGeom>
          <a:solidFill>
            <a:schemeClr val="accent2">
              <a:lumMod val="20000"/>
              <a:lumOff val="80000"/>
            </a:schemeClr>
          </a:solidFill>
          <a:ln w="28575" algn="ctr">
            <a:noFill/>
            <a:miter lim="800000"/>
            <a:headEnd/>
            <a:tailEnd/>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s-ES" altLang="es-CL" sz="2700" dirty="0"/>
              <a:t>Litros</a:t>
            </a:r>
          </a:p>
        </p:txBody>
      </p:sp>
      <p:cxnSp>
        <p:nvCxnSpPr>
          <p:cNvPr id="41995" name="AutoShape 101"/>
          <p:cNvCxnSpPr>
            <a:cxnSpLocks noChangeShapeType="1"/>
            <a:stCxn id="41988" idx="2"/>
          </p:cNvCxnSpPr>
          <p:nvPr/>
        </p:nvCxnSpPr>
        <p:spPr bwMode="auto">
          <a:xfrm rot="5400000">
            <a:off x="6512000" y="223779"/>
            <a:ext cx="768138" cy="4494450"/>
          </a:xfrm>
          <a:prstGeom prst="bentConnector2">
            <a:avLst/>
          </a:prstGeom>
          <a:noFill/>
          <a:ln w="31750">
            <a:solidFill>
              <a:srgbClr val="7030A0"/>
            </a:solidFill>
            <a:miter lim="800000"/>
            <a:headEnd/>
            <a:tailEnd type="triangle" w="med" len="med"/>
          </a:ln>
          <a:extLst>
            <a:ext uri="{909E8E84-426E-40DD-AFC4-6F175D3DCCD1}">
              <a14:hiddenFill xmlns:a14="http://schemas.microsoft.com/office/drawing/2010/main">
                <a:noFill/>
              </a14:hiddenFill>
            </a:ext>
          </a:extLst>
        </p:spPr>
      </p:cxnSp>
      <p:cxnSp>
        <p:nvCxnSpPr>
          <p:cNvPr id="41996" name="AutoShape 102"/>
          <p:cNvCxnSpPr>
            <a:cxnSpLocks noChangeShapeType="1"/>
            <a:stCxn id="41988" idx="2"/>
            <a:endCxn id="52" idx="0"/>
          </p:cNvCxnSpPr>
          <p:nvPr/>
        </p:nvCxnSpPr>
        <p:spPr bwMode="auto">
          <a:xfrm>
            <a:off x="9143294" y="2086935"/>
            <a:ext cx="0" cy="977540"/>
          </a:xfrm>
          <a:prstGeom prst="straightConnector1">
            <a:avLst/>
          </a:prstGeom>
          <a:noFill/>
          <a:ln w="31750">
            <a:solidFill>
              <a:srgbClr val="7030A0"/>
            </a:solidFill>
            <a:round/>
            <a:headEnd/>
            <a:tailEnd type="triangle" w="med" len="med"/>
          </a:ln>
          <a:extLst>
            <a:ext uri="{909E8E84-426E-40DD-AFC4-6F175D3DCCD1}">
              <a14:hiddenFill xmlns:a14="http://schemas.microsoft.com/office/drawing/2010/main">
                <a:noFill/>
              </a14:hiddenFill>
            </a:ext>
          </a:extLst>
        </p:spPr>
      </p:cxnSp>
      <p:cxnSp>
        <p:nvCxnSpPr>
          <p:cNvPr id="41997" name="AutoShape 103"/>
          <p:cNvCxnSpPr>
            <a:cxnSpLocks noChangeShapeType="1"/>
            <a:stCxn id="41988" idx="2"/>
            <a:endCxn id="41989" idx="0"/>
          </p:cNvCxnSpPr>
          <p:nvPr/>
        </p:nvCxnSpPr>
        <p:spPr bwMode="auto">
          <a:xfrm rot="16200000" flipH="1">
            <a:off x="10838138" y="392091"/>
            <a:ext cx="977540" cy="4367228"/>
          </a:xfrm>
          <a:prstGeom prst="bentConnector3">
            <a:avLst>
              <a:gd name="adj1" fmla="val 50000"/>
            </a:avLst>
          </a:prstGeom>
          <a:noFill/>
          <a:ln w="31750">
            <a:solidFill>
              <a:srgbClr val="7030A0"/>
            </a:solidFill>
            <a:miter lim="800000"/>
            <a:headEnd/>
            <a:tailEnd type="triangle" w="med" len="med"/>
          </a:ln>
          <a:extLst>
            <a:ext uri="{909E8E84-426E-40DD-AFC4-6F175D3DCCD1}">
              <a14:hiddenFill xmlns:a14="http://schemas.microsoft.com/office/drawing/2010/main">
                <a:noFill/>
              </a14:hiddenFill>
            </a:ext>
          </a:extLst>
        </p:spPr>
      </p:cxnSp>
      <p:cxnSp>
        <p:nvCxnSpPr>
          <p:cNvPr id="41998" name="AutoShape 104"/>
          <p:cNvCxnSpPr>
            <a:cxnSpLocks noChangeShapeType="1"/>
            <a:stCxn id="57" idx="2"/>
            <a:endCxn id="32" idx="0"/>
          </p:cNvCxnSpPr>
          <p:nvPr/>
        </p:nvCxnSpPr>
        <p:spPr bwMode="auto">
          <a:xfrm flipH="1">
            <a:off x="4648841" y="4861663"/>
            <a:ext cx="1193" cy="1466942"/>
          </a:xfrm>
          <a:prstGeom prst="straightConnector1">
            <a:avLst/>
          </a:prstGeom>
          <a:noFill/>
          <a:ln w="31750">
            <a:solidFill>
              <a:srgbClr val="7030A0"/>
            </a:solidFill>
            <a:round/>
            <a:headEnd/>
            <a:tailEnd type="triangle" w="med" len="med"/>
          </a:ln>
          <a:extLst>
            <a:ext uri="{909E8E84-426E-40DD-AFC4-6F175D3DCCD1}">
              <a14:hiddenFill xmlns:a14="http://schemas.microsoft.com/office/drawing/2010/main">
                <a:noFill/>
              </a14:hiddenFill>
            </a:ext>
          </a:extLst>
        </p:spPr>
      </p:cxnSp>
      <p:cxnSp>
        <p:nvCxnSpPr>
          <p:cNvPr id="41999" name="AutoShape 105"/>
          <p:cNvCxnSpPr>
            <a:cxnSpLocks noChangeShapeType="1"/>
            <a:stCxn id="52" idx="2"/>
            <a:endCxn id="41992" idx="0"/>
          </p:cNvCxnSpPr>
          <p:nvPr/>
        </p:nvCxnSpPr>
        <p:spPr bwMode="auto">
          <a:xfrm>
            <a:off x="9143294" y="3572306"/>
            <a:ext cx="1193" cy="781525"/>
          </a:xfrm>
          <a:prstGeom prst="straightConnector1">
            <a:avLst/>
          </a:prstGeom>
          <a:noFill/>
          <a:ln w="31750">
            <a:solidFill>
              <a:srgbClr val="7030A0"/>
            </a:solidFill>
            <a:round/>
            <a:headEnd/>
            <a:tailEnd type="triangle" w="med" len="med"/>
          </a:ln>
          <a:extLst>
            <a:ext uri="{909E8E84-426E-40DD-AFC4-6F175D3DCCD1}">
              <a14:hiddenFill xmlns:a14="http://schemas.microsoft.com/office/drawing/2010/main">
                <a:noFill/>
              </a14:hiddenFill>
            </a:ext>
          </a:extLst>
        </p:spPr>
      </p:cxnSp>
      <p:cxnSp>
        <p:nvCxnSpPr>
          <p:cNvPr id="42000" name="AutoShape 106"/>
          <p:cNvCxnSpPr>
            <a:cxnSpLocks noChangeShapeType="1"/>
            <a:stCxn id="41990" idx="2"/>
            <a:endCxn id="57" idx="0"/>
          </p:cNvCxnSpPr>
          <p:nvPr/>
        </p:nvCxnSpPr>
        <p:spPr bwMode="auto">
          <a:xfrm>
            <a:off x="4648841" y="3758224"/>
            <a:ext cx="1193" cy="595608"/>
          </a:xfrm>
          <a:prstGeom prst="straightConnector1">
            <a:avLst/>
          </a:prstGeom>
          <a:noFill/>
          <a:ln w="31750">
            <a:solidFill>
              <a:srgbClr val="7030A0"/>
            </a:solidFill>
            <a:round/>
            <a:headEnd/>
            <a:tailEnd type="triangle" w="med" len="med"/>
          </a:ln>
          <a:extLst>
            <a:ext uri="{909E8E84-426E-40DD-AFC4-6F175D3DCCD1}">
              <a14:hiddenFill xmlns:a14="http://schemas.microsoft.com/office/drawing/2010/main">
                <a:noFill/>
              </a14:hiddenFill>
            </a:ext>
          </a:extLst>
        </p:spPr>
      </p:cxnSp>
      <p:cxnSp>
        <p:nvCxnSpPr>
          <p:cNvPr id="42001" name="AutoShape 107"/>
          <p:cNvCxnSpPr>
            <a:cxnSpLocks noChangeShapeType="1"/>
            <a:stCxn id="41989" idx="2"/>
            <a:endCxn id="41994" idx="0"/>
          </p:cNvCxnSpPr>
          <p:nvPr/>
        </p:nvCxnSpPr>
        <p:spPr bwMode="auto">
          <a:xfrm>
            <a:off x="13510522" y="3572306"/>
            <a:ext cx="1" cy="783863"/>
          </a:xfrm>
          <a:prstGeom prst="straightConnector1">
            <a:avLst/>
          </a:prstGeom>
          <a:noFill/>
          <a:ln w="31750">
            <a:solidFill>
              <a:srgbClr val="7030A0"/>
            </a:solidFill>
            <a:round/>
            <a:headEnd/>
            <a:tailEnd type="triangle" w="med" len="med"/>
          </a:ln>
          <a:extLst>
            <a:ext uri="{909E8E84-426E-40DD-AFC4-6F175D3DCCD1}">
              <a14:hiddenFill xmlns:a14="http://schemas.microsoft.com/office/drawing/2010/main">
                <a:noFill/>
              </a14:hiddenFill>
            </a:ext>
          </a:extLst>
        </p:spPr>
      </p:cxnSp>
      <p:sp>
        <p:nvSpPr>
          <p:cNvPr id="26" name="Text Box 97"/>
          <p:cNvSpPr txBox="1">
            <a:spLocks noChangeArrowheads="1"/>
          </p:cNvSpPr>
          <p:nvPr/>
        </p:nvSpPr>
        <p:spPr bwMode="auto">
          <a:xfrm>
            <a:off x="6714215" y="5021550"/>
            <a:ext cx="4860540" cy="507831"/>
          </a:xfrm>
          <a:prstGeom prst="rect">
            <a:avLst/>
          </a:prstGeom>
          <a:solidFill>
            <a:schemeClr val="accent2">
              <a:lumMod val="20000"/>
              <a:lumOff val="80000"/>
            </a:schemeClr>
          </a:solidFill>
          <a:ln w="28575" algn="ctr">
            <a:noFill/>
            <a:miter lim="800000"/>
            <a:headEnd/>
            <a:tailEnd/>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s-ES" altLang="es-CL" sz="2700" dirty="0"/>
              <a:t>Unidades de masa atómica</a:t>
            </a:r>
          </a:p>
        </p:txBody>
      </p:sp>
      <p:sp>
        <p:nvSpPr>
          <p:cNvPr id="32" name="Text Box 97"/>
          <p:cNvSpPr txBox="1">
            <a:spLocks noChangeArrowheads="1"/>
          </p:cNvSpPr>
          <p:nvPr/>
        </p:nvSpPr>
        <p:spPr bwMode="auto">
          <a:xfrm>
            <a:off x="3245094" y="6328605"/>
            <a:ext cx="2807493" cy="923330"/>
          </a:xfrm>
          <a:prstGeom prst="rect">
            <a:avLst/>
          </a:prstGeom>
          <a:solidFill>
            <a:schemeClr val="accent2">
              <a:lumMod val="40000"/>
              <a:lumOff val="60000"/>
            </a:schemeClr>
          </a:solidFill>
          <a:ln w="28575" algn="ctr">
            <a:noFill/>
            <a:miter lim="800000"/>
            <a:headEnd/>
            <a:tailEnd/>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s-ES" altLang="es-CL" sz="2700" dirty="0"/>
              <a:t>Número de Avogadro</a:t>
            </a:r>
          </a:p>
        </p:txBody>
      </p:sp>
      <p:sp>
        <p:nvSpPr>
          <p:cNvPr id="33" name="Text Box 97"/>
          <p:cNvSpPr txBox="1">
            <a:spLocks noChangeArrowheads="1"/>
          </p:cNvSpPr>
          <p:nvPr/>
        </p:nvSpPr>
        <p:spPr bwMode="auto">
          <a:xfrm>
            <a:off x="7739547" y="6307691"/>
            <a:ext cx="2807493" cy="923330"/>
          </a:xfrm>
          <a:prstGeom prst="rect">
            <a:avLst/>
          </a:prstGeom>
          <a:solidFill>
            <a:schemeClr val="accent2">
              <a:lumMod val="40000"/>
              <a:lumOff val="60000"/>
            </a:schemeClr>
          </a:solidFill>
          <a:ln w="28575" algn="ctr">
            <a:noFill/>
            <a:miter lim="800000"/>
            <a:headEnd/>
            <a:tailEnd/>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s-ES" altLang="es-CL" sz="2700" dirty="0"/>
              <a:t>Leyes ponderales</a:t>
            </a:r>
          </a:p>
        </p:txBody>
      </p:sp>
      <p:sp>
        <p:nvSpPr>
          <p:cNvPr id="44" name="Text Box 97"/>
          <p:cNvSpPr txBox="1">
            <a:spLocks noChangeArrowheads="1"/>
          </p:cNvSpPr>
          <p:nvPr/>
        </p:nvSpPr>
        <p:spPr bwMode="auto">
          <a:xfrm>
            <a:off x="3203340" y="8278461"/>
            <a:ext cx="2663994" cy="923330"/>
          </a:xfrm>
          <a:prstGeom prst="rect">
            <a:avLst/>
          </a:prstGeom>
          <a:solidFill>
            <a:schemeClr val="accent2">
              <a:lumMod val="20000"/>
              <a:lumOff val="80000"/>
            </a:schemeClr>
          </a:solidFill>
          <a:ln w="28575" algn="ctr">
            <a:noFill/>
            <a:miter lim="800000"/>
            <a:headEnd/>
            <a:tailEnd/>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s-ES" altLang="es-CL" sz="2700" dirty="0"/>
              <a:t>Conservación de la masa</a:t>
            </a:r>
          </a:p>
        </p:txBody>
      </p:sp>
      <p:sp>
        <p:nvSpPr>
          <p:cNvPr id="45" name="Text Box 97"/>
          <p:cNvSpPr txBox="1">
            <a:spLocks noChangeArrowheads="1"/>
          </p:cNvSpPr>
          <p:nvPr/>
        </p:nvSpPr>
        <p:spPr bwMode="auto">
          <a:xfrm>
            <a:off x="9281636" y="8278458"/>
            <a:ext cx="2665187" cy="923330"/>
          </a:xfrm>
          <a:prstGeom prst="rect">
            <a:avLst/>
          </a:prstGeom>
          <a:solidFill>
            <a:schemeClr val="accent2">
              <a:lumMod val="20000"/>
              <a:lumOff val="80000"/>
            </a:schemeClr>
          </a:solidFill>
          <a:ln w="28575" algn="ctr">
            <a:noFill/>
            <a:miter lim="800000"/>
            <a:headEnd/>
            <a:tailEnd/>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s-ES" altLang="es-CL" sz="2700" dirty="0"/>
              <a:t>Proporciones múltiples</a:t>
            </a:r>
          </a:p>
        </p:txBody>
      </p:sp>
      <p:sp>
        <p:nvSpPr>
          <p:cNvPr id="46" name="Text Box 97"/>
          <p:cNvSpPr txBox="1">
            <a:spLocks noChangeArrowheads="1"/>
          </p:cNvSpPr>
          <p:nvPr/>
        </p:nvSpPr>
        <p:spPr bwMode="auto">
          <a:xfrm>
            <a:off x="6257300" y="8278460"/>
            <a:ext cx="2665187" cy="923330"/>
          </a:xfrm>
          <a:prstGeom prst="rect">
            <a:avLst/>
          </a:prstGeom>
          <a:solidFill>
            <a:schemeClr val="accent2">
              <a:lumMod val="20000"/>
              <a:lumOff val="80000"/>
            </a:schemeClr>
          </a:solidFill>
          <a:ln w="28575" algn="ctr">
            <a:noFill/>
            <a:miter lim="800000"/>
            <a:headEnd/>
            <a:tailEnd/>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s-ES" altLang="es-CL" sz="2700" dirty="0"/>
              <a:t>Proporciones definidas</a:t>
            </a:r>
          </a:p>
        </p:txBody>
      </p:sp>
      <p:sp>
        <p:nvSpPr>
          <p:cNvPr id="47" name="Text Box 97"/>
          <p:cNvSpPr txBox="1">
            <a:spLocks noChangeArrowheads="1"/>
          </p:cNvSpPr>
          <p:nvPr/>
        </p:nvSpPr>
        <p:spPr bwMode="auto">
          <a:xfrm>
            <a:off x="12378871" y="8278461"/>
            <a:ext cx="2665187" cy="923330"/>
          </a:xfrm>
          <a:prstGeom prst="rect">
            <a:avLst/>
          </a:prstGeom>
          <a:solidFill>
            <a:schemeClr val="accent2">
              <a:lumMod val="20000"/>
              <a:lumOff val="80000"/>
            </a:schemeClr>
          </a:solidFill>
          <a:ln w="28575" algn="ctr">
            <a:noFill/>
            <a:miter lim="800000"/>
            <a:headEnd/>
            <a:tailEnd/>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s-ES" altLang="es-CL" sz="2700" dirty="0"/>
              <a:t>Proporciones recíprocas</a:t>
            </a:r>
          </a:p>
        </p:txBody>
      </p:sp>
      <p:sp>
        <p:nvSpPr>
          <p:cNvPr id="52" name="Text Box 96"/>
          <p:cNvSpPr txBox="1">
            <a:spLocks noChangeArrowheads="1"/>
          </p:cNvSpPr>
          <p:nvPr/>
        </p:nvSpPr>
        <p:spPr bwMode="auto">
          <a:xfrm>
            <a:off x="7672472" y="3064475"/>
            <a:ext cx="2941644" cy="507831"/>
          </a:xfrm>
          <a:prstGeom prst="rect">
            <a:avLst/>
          </a:prstGeom>
          <a:solidFill>
            <a:schemeClr val="accent2">
              <a:lumMod val="40000"/>
              <a:lumOff val="60000"/>
            </a:schemeClr>
          </a:solidFill>
          <a:ln w="28575" algn="ctr">
            <a:noFill/>
            <a:miter lim="800000"/>
            <a:headEnd/>
            <a:tailEnd/>
          </a:ln>
        </p:spPr>
        <p:txBody>
          <a:bodyPr wrap="square" anchor="ctr" anchorCtr="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s-ES" altLang="es-CL" sz="2700" dirty="0"/>
              <a:t>Masa</a:t>
            </a:r>
          </a:p>
        </p:txBody>
      </p:sp>
      <p:sp>
        <p:nvSpPr>
          <p:cNvPr id="57" name="Text Box 98"/>
          <p:cNvSpPr txBox="1">
            <a:spLocks noChangeArrowheads="1"/>
          </p:cNvSpPr>
          <p:nvPr/>
        </p:nvSpPr>
        <p:spPr bwMode="auto">
          <a:xfrm>
            <a:off x="3732062" y="4353832"/>
            <a:ext cx="1835943" cy="507831"/>
          </a:xfrm>
          <a:prstGeom prst="rect">
            <a:avLst/>
          </a:prstGeom>
          <a:solidFill>
            <a:schemeClr val="accent2">
              <a:lumMod val="20000"/>
              <a:lumOff val="80000"/>
            </a:schemeClr>
          </a:solidFill>
          <a:ln w="28575" algn="ctr">
            <a:noFill/>
            <a:miter lim="800000"/>
            <a:headEnd/>
            <a:tailEnd/>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s-ES" altLang="es-CL" sz="2700" dirty="0"/>
              <a:t>Mol</a:t>
            </a:r>
          </a:p>
        </p:txBody>
      </p:sp>
      <p:cxnSp>
        <p:nvCxnSpPr>
          <p:cNvPr id="62" name="AutoShape 103"/>
          <p:cNvCxnSpPr>
            <a:cxnSpLocks noChangeShapeType="1"/>
            <a:stCxn id="33" idx="2"/>
            <a:endCxn id="47" idx="0"/>
          </p:cNvCxnSpPr>
          <p:nvPr/>
        </p:nvCxnSpPr>
        <p:spPr bwMode="auto">
          <a:xfrm rot="16200000" flipH="1">
            <a:off x="10903659" y="5470655"/>
            <a:ext cx="1047440" cy="4568171"/>
          </a:xfrm>
          <a:prstGeom prst="bentConnector3">
            <a:avLst>
              <a:gd name="adj1" fmla="val 50000"/>
            </a:avLst>
          </a:prstGeom>
          <a:noFill/>
          <a:ln w="31750">
            <a:solidFill>
              <a:srgbClr val="7030A0"/>
            </a:solidFill>
            <a:miter lim="800000"/>
            <a:headEnd/>
            <a:tailEnd type="triangle" w="med" len="med"/>
          </a:ln>
          <a:extLst>
            <a:ext uri="{909E8E84-426E-40DD-AFC4-6F175D3DCCD1}">
              <a14:hiddenFill xmlns:a14="http://schemas.microsoft.com/office/drawing/2010/main">
                <a:noFill/>
              </a14:hiddenFill>
            </a:ext>
          </a:extLst>
        </p:spPr>
      </p:cxnSp>
      <p:cxnSp>
        <p:nvCxnSpPr>
          <p:cNvPr id="65" name="AutoShape 103"/>
          <p:cNvCxnSpPr>
            <a:cxnSpLocks noChangeShapeType="1"/>
            <a:stCxn id="33" idx="2"/>
            <a:endCxn id="44" idx="0"/>
          </p:cNvCxnSpPr>
          <p:nvPr/>
        </p:nvCxnSpPr>
        <p:spPr bwMode="auto">
          <a:xfrm rot="5400000">
            <a:off x="6315596" y="5450763"/>
            <a:ext cx="1047440" cy="4607957"/>
          </a:xfrm>
          <a:prstGeom prst="bentConnector3">
            <a:avLst>
              <a:gd name="adj1" fmla="val 50000"/>
            </a:avLst>
          </a:prstGeom>
          <a:noFill/>
          <a:ln w="31750">
            <a:solidFill>
              <a:srgbClr val="7030A0"/>
            </a:solidFill>
            <a:miter lim="800000"/>
            <a:headEnd/>
            <a:tailEnd type="triangle" w="med" len="med"/>
          </a:ln>
          <a:extLst>
            <a:ext uri="{909E8E84-426E-40DD-AFC4-6F175D3DCCD1}">
              <a14:hiddenFill xmlns:a14="http://schemas.microsoft.com/office/drawing/2010/main">
                <a:noFill/>
              </a14:hiddenFill>
            </a:ext>
          </a:extLst>
        </p:spPr>
      </p:cxnSp>
      <p:cxnSp>
        <p:nvCxnSpPr>
          <p:cNvPr id="68" name="AutoShape 105"/>
          <p:cNvCxnSpPr>
            <a:cxnSpLocks noChangeShapeType="1"/>
            <a:endCxn id="46" idx="0"/>
          </p:cNvCxnSpPr>
          <p:nvPr/>
        </p:nvCxnSpPr>
        <p:spPr bwMode="auto">
          <a:xfrm>
            <a:off x="7589893" y="7777825"/>
            <a:ext cx="1" cy="500635"/>
          </a:xfrm>
          <a:prstGeom prst="straightConnector1">
            <a:avLst/>
          </a:prstGeom>
          <a:noFill/>
          <a:ln w="31750">
            <a:solidFill>
              <a:srgbClr val="7030A0"/>
            </a:solidFill>
            <a:round/>
            <a:headEnd/>
            <a:tailEnd type="triangle" w="med" len="med"/>
          </a:ln>
          <a:extLst>
            <a:ext uri="{909E8E84-426E-40DD-AFC4-6F175D3DCCD1}">
              <a14:hiddenFill xmlns:a14="http://schemas.microsoft.com/office/drawing/2010/main">
                <a:noFill/>
              </a14:hiddenFill>
            </a:ext>
          </a:extLst>
        </p:spPr>
      </p:cxnSp>
      <p:cxnSp>
        <p:nvCxnSpPr>
          <p:cNvPr id="73" name="AutoShape 105"/>
          <p:cNvCxnSpPr>
            <a:cxnSpLocks noChangeShapeType="1"/>
            <a:endCxn id="45" idx="0"/>
          </p:cNvCxnSpPr>
          <p:nvPr/>
        </p:nvCxnSpPr>
        <p:spPr bwMode="auto">
          <a:xfrm>
            <a:off x="10614229" y="7777823"/>
            <a:ext cx="1" cy="500635"/>
          </a:xfrm>
          <a:prstGeom prst="straightConnector1">
            <a:avLst/>
          </a:prstGeom>
          <a:noFill/>
          <a:ln w="31750">
            <a:solidFill>
              <a:srgbClr val="7030A0"/>
            </a:solidFill>
            <a:round/>
            <a:headEnd/>
            <a:tailEnd type="triangle" w="med" len="med"/>
          </a:ln>
          <a:extLst>
            <a:ext uri="{909E8E84-426E-40DD-AFC4-6F175D3DCCD1}">
              <a14:hiddenFill xmlns:a14="http://schemas.microsoft.com/office/drawing/2010/main">
                <a:noFill/>
              </a14:hiddenFill>
            </a:ext>
          </a:extLst>
        </p:spPr>
      </p:cxnSp>
      <p:cxnSp>
        <p:nvCxnSpPr>
          <p:cNvPr id="76" name="AutoShape 105"/>
          <p:cNvCxnSpPr>
            <a:cxnSpLocks noChangeShapeType="1"/>
            <a:stCxn id="26" idx="2"/>
            <a:endCxn id="33" idx="0"/>
          </p:cNvCxnSpPr>
          <p:nvPr/>
        </p:nvCxnSpPr>
        <p:spPr bwMode="auto">
          <a:xfrm flipH="1">
            <a:off x="9143294" y="5529381"/>
            <a:ext cx="1191" cy="778310"/>
          </a:xfrm>
          <a:prstGeom prst="straightConnector1">
            <a:avLst/>
          </a:prstGeom>
          <a:noFill/>
          <a:ln w="31750">
            <a:solidFill>
              <a:srgbClr val="7030A0"/>
            </a:solidFill>
            <a:round/>
            <a:headEnd/>
            <a:tailEnd type="triangle" w="med" len="med"/>
          </a:ln>
          <a:extLst>
            <a:ext uri="{909E8E84-426E-40DD-AFC4-6F175D3DCCD1}">
              <a14:hiddenFill xmlns:a14="http://schemas.microsoft.com/office/drawing/2010/main">
                <a:noFill/>
              </a14:hiddenFill>
            </a:ext>
          </a:extLst>
        </p:spPr>
      </p:cxnSp>
      <p:sp>
        <p:nvSpPr>
          <p:cNvPr id="80" name="79 Rectángulo"/>
          <p:cNvSpPr/>
          <p:nvPr/>
        </p:nvSpPr>
        <p:spPr>
          <a:xfrm>
            <a:off x="9157227" y="2195058"/>
            <a:ext cx="4199241" cy="415498"/>
          </a:xfrm>
          <a:prstGeom prst="rect">
            <a:avLst/>
          </a:prstGeom>
          <a:noFill/>
        </p:spPr>
        <p:txBody>
          <a:bodyPr wrap="square">
            <a:spAutoFit/>
          </a:bodyPr>
          <a:lstStyle/>
          <a:p>
            <a:pPr algn="ctr" eaLnBrk="1" hangingPunct="1"/>
            <a:r>
              <a:rPr lang="es-CL" altLang="es-CL" sz="2100" dirty="0"/>
              <a:t>permite establecer relaciones de</a:t>
            </a:r>
          </a:p>
        </p:txBody>
      </p:sp>
      <p:sp>
        <p:nvSpPr>
          <p:cNvPr id="82" name="81 Rectángulo"/>
          <p:cNvSpPr/>
          <p:nvPr/>
        </p:nvSpPr>
        <p:spPr>
          <a:xfrm>
            <a:off x="4614594" y="3847358"/>
            <a:ext cx="1642704" cy="415498"/>
          </a:xfrm>
          <a:prstGeom prst="rect">
            <a:avLst/>
          </a:prstGeom>
          <a:noFill/>
        </p:spPr>
        <p:txBody>
          <a:bodyPr wrap="square">
            <a:spAutoFit/>
          </a:bodyPr>
          <a:lstStyle/>
          <a:p>
            <a:pPr algn="ctr" eaLnBrk="1" hangingPunct="1"/>
            <a:r>
              <a:rPr lang="es-CL" altLang="es-CL" sz="2100" dirty="0"/>
              <a:t>se mide en</a:t>
            </a:r>
          </a:p>
        </p:txBody>
      </p:sp>
      <p:sp>
        <p:nvSpPr>
          <p:cNvPr id="85" name="84 Rectángulo"/>
          <p:cNvSpPr/>
          <p:nvPr/>
        </p:nvSpPr>
        <p:spPr>
          <a:xfrm>
            <a:off x="9121476" y="3862130"/>
            <a:ext cx="1642704" cy="415498"/>
          </a:xfrm>
          <a:prstGeom prst="rect">
            <a:avLst/>
          </a:prstGeom>
          <a:noFill/>
        </p:spPr>
        <p:txBody>
          <a:bodyPr wrap="square">
            <a:spAutoFit/>
          </a:bodyPr>
          <a:lstStyle/>
          <a:p>
            <a:pPr algn="ctr" eaLnBrk="1" hangingPunct="1"/>
            <a:r>
              <a:rPr lang="es-CL" altLang="es-CL" sz="2100" dirty="0"/>
              <a:t>se mide en</a:t>
            </a:r>
          </a:p>
        </p:txBody>
      </p:sp>
      <p:sp>
        <p:nvSpPr>
          <p:cNvPr id="86" name="85 Rectángulo"/>
          <p:cNvSpPr/>
          <p:nvPr/>
        </p:nvSpPr>
        <p:spPr>
          <a:xfrm>
            <a:off x="13572492" y="3862130"/>
            <a:ext cx="1642704" cy="415498"/>
          </a:xfrm>
          <a:prstGeom prst="rect">
            <a:avLst/>
          </a:prstGeom>
          <a:noFill/>
        </p:spPr>
        <p:txBody>
          <a:bodyPr wrap="square">
            <a:spAutoFit/>
          </a:bodyPr>
          <a:lstStyle/>
          <a:p>
            <a:pPr algn="ctr" eaLnBrk="1" hangingPunct="1"/>
            <a:r>
              <a:rPr lang="es-CL" altLang="es-CL" sz="2100" dirty="0"/>
              <a:t>se mide en</a:t>
            </a:r>
          </a:p>
        </p:txBody>
      </p:sp>
      <p:sp>
        <p:nvSpPr>
          <p:cNvPr id="92" name="91 Rectángulo"/>
          <p:cNvSpPr/>
          <p:nvPr/>
        </p:nvSpPr>
        <p:spPr>
          <a:xfrm>
            <a:off x="4655907" y="5143501"/>
            <a:ext cx="1397874" cy="738664"/>
          </a:xfrm>
          <a:prstGeom prst="rect">
            <a:avLst/>
          </a:prstGeom>
          <a:noFill/>
        </p:spPr>
        <p:txBody>
          <a:bodyPr wrap="square">
            <a:spAutoFit/>
          </a:bodyPr>
          <a:lstStyle/>
          <a:p>
            <a:pPr eaLnBrk="1" hangingPunct="1"/>
            <a:r>
              <a:rPr lang="es-CL" altLang="es-CL" sz="2100" dirty="0"/>
              <a:t>cantidad igual a </a:t>
            </a:r>
          </a:p>
        </p:txBody>
      </p:sp>
      <p:sp>
        <p:nvSpPr>
          <p:cNvPr id="93" name="92 Rectángulo"/>
          <p:cNvSpPr/>
          <p:nvPr/>
        </p:nvSpPr>
        <p:spPr>
          <a:xfrm>
            <a:off x="9179116" y="5575548"/>
            <a:ext cx="3097235" cy="738664"/>
          </a:xfrm>
          <a:prstGeom prst="rect">
            <a:avLst/>
          </a:prstGeom>
          <a:noFill/>
        </p:spPr>
        <p:txBody>
          <a:bodyPr wrap="square">
            <a:spAutoFit/>
          </a:bodyPr>
          <a:lstStyle/>
          <a:p>
            <a:pPr eaLnBrk="1" hangingPunct="1"/>
            <a:r>
              <a:rPr lang="es-CL" altLang="es-CL" sz="2100" dirty="0"/>
              <a:t>a partir de ella se establecen</a:t>
            </a:r>
          </a:p>
        </p:txBody>
      </p:sp>
      <p:sp>
        <p:nvSpPr>
          <p:cNvPr id="95" name="94 Rectángulo"/>
          <p:cNvSpPr/>
          <p:nvPr/>
        </p:nvSpPr>
        <p:spPr>
          <a:xfrm>
            <a:off x="9157227" y="7298892"/>
            <a:ext cx="1687587" cy="415498"/>
          </a:xfrm>
          <a:prstGeom prst="rect">
            <a:avLst/>
          </a:prstGeom>
          <a:noFill/>
        </p:spPr>
        <p:txBody>
          <a:bodyPr wrap="square">
            <a:spAutoFit/>
          </a:bodyPr>
          <a:lstStyle/>
          <a:p>
            <a:pPr eaLnBrk="1" hangingPunct="1"/>
            <a:r>
              <a:rPr lang="es-CL" altLang="es-CL" sz="2100" dirty="0"/>
              <a:t>que son</a:t>
            </a:r>
          </a:p>
        </p:txBody>
      </p:sp>
      <p:pic>
        <p:nvPicPr>
          <p:cNvPr id="2" name="Imagen 1">
            <a:extLst>
              <a:ext uri="{FF2B5EF4-FFF2-40B4-BE49-F238E27FC236}">
                <a16:creationId xmlns:a16="http://schemas.microsoft.com/office/drawing/2014/main" id="{FA9E0C74-0D55-5477-CD47-0E498E99971B}"/>
              </a:ext>
            </a:extLst>
          </p:cNvPr>
          <p:cNvPicPr>
            <a:picLocks noChangeAspect="1"/>
          </p:cNvPicPr>
          <p:nvPr/>
        </p:nvPicPr>
        <p:blipFill>
          <a:blip r:embed="rId3"/>
          <a:stretch>
            <a:fillRect/>
          </a:stretch>
        </p:blipFill>
        <p:spPr>
          <a:xfrm>
            <a:off x="14153720" y="271514"/>
            <a:ext cx="3301271" cy="1033362"/>
          </a:xfrm>
          <a:prstGeom prst="rect">
            <a:avLst/>
          </a:prstGeom>
        </p:spPr>
      </p:pic>
    </p:spTree>
    <p:extLst>
      <p:ext uri="{BB962C8B-B14F-4D97-AF65-F5344CB8AC3E}">
        <p14:creationId xmlns:p14="http://schemas.microsoft.com/office/powerpoint/2010/main" val="2875936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1988"/>
                                        </p:tgtEl>
                                        <p:attrNameLst>
                                          <p:attrName>style.visibility</p:attrName>
                                        </p:attrNameLst>
                                      </p:cBhvr>
                                      <p:to>
                                        <p:strVal val="visible"/>
                                      </p:to>
                                    </p:set>
                                    <p:animEffect transition="in" filter="wipe(up)">
                                      <p:cBhvr>
                                        <p:cTn id="7" dur="500"/>
                                        <p:tgtEl>
                                          <p:spTgt spid="4198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Effect transition="in" filter="wipe(left)">
                                      <p:cBhvr>
                                        <p:cTn id="11" dur="500"/>
                                        <p:tgtEl>
                                          <p:spTgt spid="80"/>
                                        </p:tgtEl>
                                      </p:cBhvr>
                                    </p:animEffect>
                                  </p:childTnLst>
                                </p:cTn>
                              </p:par>
                              <p:par>
                                <p:cTn id="12" presetID="22" presetClass="entr" presetSubtype="1" fill="hold" nodeType="withEffect">
                                  <p:stCondLst>
                                    <p:cond delay="0"/>
                                  </p:stCondLst>
                                  <p:childTnLst>
                                    <p:set>
                                      <p:cBhvr>
                                        <p:cTn id="13" dur="1" fill="hold">
                                          <p:stCondLst>
                                            <p:cond delay="0"/>
                                          </p:stCondLst>
                                        </p:cTn>
                                        <p:tgtEl>
                                          <p:spTgt spid="41995"/>
                                        </p:tgtEl>
                                        <p:attrNameLst>
                                          <p:attrName>style.visibility</p:attrName>
                                        </p:attrNameLst>
                                      </p:cBhvr>
                                      <p:to>
                                        <p:strVal val="visible"/>
                                      </p:to>
                                    </p:set>
                                    <p:animEffect transition="in" filter="wipe(up)">
                                      <p:cBhvr>
                                        <p:cTn id="14" dur="500"/>
                                        <p:tgtEl>
                                          <p:spTgt spid="41995"/>
                                        </p:tgtEl>
                                      </p:cBhvr>
                                    </p:animEffect>
                                  </p:childTnLst>
                                </p:cTn>
                              </p:par>
                              <p:par>
                                <p:cTn id="15" presetID="22" presetClass="entr" presetSubtype="1" fill="hold" nodeType="withEffect">
                                  <p:stCondLst>
                                    <p:cond delay="0"/>
                                  </p:stCondLst>
                                  <p:childTnLst>
                                    <p:set>
                                      <p:cBhvr>
                                        <p:cTn id="16" dur="1" fill="hold">
                                          <p:stCondLst>
                                            <p:cond delay="0"/>
                                          </p:stCondLst>
                                        </p:cTn>
                                        <p:tgtEl>
                                          <p:spTgt spid="41996"/>
                                        </p:tgtEl>
                                        <p:attrNameLst>
                                          <p:attrName>style.visibility</p:attrName>
                                        </p:attrNameLst>
                                      </p:cBhvr>
                                      <p:to>
                                        <p:strVal val="visible"/>
                                      </p:to>
                                    </p:set>
                                    <p:animEffect transition="in" filter="wipe(up)">
                                      <p:cBhvr>
                                        <p:cTn id="17" dur="500"/>
                                        <p:tgtEl>
                                          <p:spTgt spid="41996"/>
                                        </p:tgtEl>
                                      </p:cBhvr>
                                    </p:animEffect>
                                  </p:childTnLst>
                                </p:cTn>
                              </p:par>
                              <p:par>
                                <p:cTn id="18" presetID="22" presetClass="entr" presetSubtype="1" fill="hold" nodeType="withEffect">
                                  <p:stCondLst>
                                    <p:cond delay="0"/>
                                  </p:stCondLst>
                                  <p:childTnLst>
                                    <p:set>
                                      <p:cBhvr>
                                        <p:cTn id="19" dur="1" fill="hold">
                                          <p:stCondLst>
                                            <p:cond delay="0"/>
                                          </p:stCondLst>
                                        </p:cTn>
                                        <p:tgtEl>
                                          <p:spTgt spid="41997"/>
                                        </p:tgtEl>
                                        <p:attrNameLst>
                                          <p:attrName>style.visibility</p:attrName>
                                        </p:attrNameLst>
                                      </p:cBhvr>
                                      <p:to>
                                        <p:strVal val="visible"/>
                                      </p:to>
                                    </p:set>
                                    <p:animEffect transition="in" filter="wipe(up)">
                                      <p:cBhvr>
                                        <p:cTn id="20" dur="500"/>
                                        <p:tgtEl>
                                          <p:spTgt spid="41997"/>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41990"/>
                                        </p:tgtEl>
                                        <p:attrNameLst>
                                          <p:attrName>style.visibility</p:attrName>
                                        </p:attrNameLst>
                                      </p:cBhvr>
                                      <p:to>
                                        <p:strVal val="visible"/>
                                      </p:to>
                                    </p:set>
                                    <p:animEffect transition="in" filter="wipe(up)">
                                      <p:cBhvr>
                                        <p:cTn id="24" dur="500"/>
                                        <p:tgtEl>
                                          <p:spTgt spid="41990"/>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wipe(up)">
                                      <p:cBhvr>
                                        <p:cTn id="28" dur="500"/>
                                        <p:tgtEl>
                                          <p:spTgt spid="52"/>
                                        </p:tgtEl>
                                      </p:cBhvr>
                                    </p:animEffect>
                                  </p:childTnLst>
                                </p:cTn>
                              </p:par>
                            </p:childTnLst>
                          </p:cTn>
                        </p:par>
                        <p:par>
                          <p:cTn id="29" fill="hold">
                            <p:stCondLst>
                              <p:cond delay="2000"/>
                            </p:stCondLst>
                            <p:childTnLst>
                              <p:par>
                                <p:cTn id="30" presetID="22" presetClass="entr" presetSubtype="1" fill="hold" grpId="0" nodeType="afterEffect">
                                  <p:stCondLst>
                                    <p:cond delay="0"/>
                                  </p:stCondLst>
                                  <p:childTnLst>
                                    <p:set>
                                      <p:cBhvr>
                                        <p:cTn id="31" dur="1" fill="hold">
                                          <p:stCondLst>
                                            <p:cond delay="0"/>
                                          </p:stCondLst>
                                        </p:cTn>
                                        <p:tgtEl>
                                          <p:spTgt spid="41989"/>
                                        </p:tgtEl>
                                        <p:attrNameLst>
                                          <p:attrName>style.visibility</p:attrName>
                                        </p:attrNameLst>
                                      </p:cBhvr>
                                      <p:to>
                                        <p:strVal val="visible"/>
                                      </p:to>
                                    </p:set>
                                    <p:animEffect transition="in" filter="wipe(up)">
                                      <p:cBhvr>
                                        <p:cTn id="32" dur="500"/>
                                        <p:tgtEl>
                                          <p:spTgt spid="41989"/>
                                        </p:tgtEl>
                                      </p:cBhvr>
                                    </p:animEffect>
                                  </p:childTnLst>
                                </p:cTn>
                              </p:par>
                            </p:childTnLst>
                          </p:cTn>
                        </p:par>
                        <p:par>
                          <p:cTn id="33" fill="hold">
                            <p:stCondLst>
                              <p:cond delay="2500"/>
                            </p:stCondLst>
                            <p:childTnLst>
                              <p:par>
                                <p:cTn id="34" presetID="22" presetClass="entr" presetSubtype="1" fill="hold" nodeType="afterEffect">
                                  <p:stCondLst>
                                    <p:cond delay="0"/>
                                  </p:stCondLst>
                                  <p:childTnLst>
                                    <p:set>
                                      <p:cBhvr>
                                        <p:cTn id="35" dur="1" fill="hold">
                                          <p:stCondLst>
                                            <p:cond delay="0"/>
                                          </p:stCondLst>
                                        </p:cTn>
                                        <p:tgtEl>
                                          <p:spTgt spid="42000"/>
                                        </p:tgtEl>
                                        <p:attrNameLst>
                                          <p:attrName>style.visibility</p:attrName>
                                        </p:attrNameLst>
                                      </p:cBhvr>
                                      <p:to>
                                        <p:strVal val="visible"/>
                                      </p:to>
                                    </p:set>
                                    <p:animEffect transition="in" filter="wipe(up)">
                                      <p:cBhvr>
                                        <p:cTn id="36" dur="500"/>
                                        <p:tgtEl>
                                          <p:spTgt spid="42000"/>
                                        </p:tgtEl>
                                      </p:cBhvr>
                                    </p:animEffect>
                                  </p:childTnLst>
                                </p:cTn>
                              </p:par>
                            </p:childTnLst>
                          </p:cTn>
                        </p:par>
                        <p:par>
                          <p:cTn id="37" fill="hold">
                            <p:stCondLst>
                              <p:cond delay="3000"/>
                            </p:stCondLst>
                            <p:childTnLst>
                              <p:par>
                                <p:cTn id="38" presetID="22" presetClass="entr" presetSubtype="8" fill="hold" grpId="0" nodeType="afterEffect">
                                  <p:stCondLst>
                                    <p:cond delay="0"/>
                                  </p:stCondLst>
                                  <p:childTnLst>
                                    <p:set>
                                      <p:cBhvr>
                                        <p:cTn id="39" dur="1" fill="hold">
                                          <p:stCondLst>
                                            <p:cond delay="0"/>
                                          </p:stCondLst>
                                        </p:cTn>
                                        <p:tgtEl>
                                          <p:spTgt spid="82"/>
                                        </p:tgtEl>
                                        <p:attrNameLst>
                                          <p:attrName>style.visibility</p:attrName>
                                        </p:attrNameLst>
                                      </p:cBhvr>
                                      <p:to>
                                        <p:strVal val="visible"/>
                                      </p:to>
                                    </p:set>
                                    <p:animEffect transition="in" filter="wipe(left)">
                                      <p:cBhvr>
                                        <p:cTn id="40" dur="500"/>
                                        <p:tgtEl>
                                          <p:spTgt spid="8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57"/>
                                        </p:tgtEl>
                                        <p:attrNameLst>
                                          <p:attrName>style.visibility</p:attrName>
                                        </p:attrNameLst>
                                      </p:cBhvr>
                                      <p:to>
                                        <p:strVal val="visible"/>
                                      </p:to>
                                    </p:set>
                                    <p:animEffect transition="in" filter="wipe(up)">
                                      <p:cBhvr>
                                        <p:cTn id="45" dur="500"/>
                                        <p:tgtEl>
                                          <p:spTgt spid="57"/>
                                        </p:tgtEl>
                                      </p:cBhvr>
                                    </p:animEffect>
                                  </p:childTnLst>
                                </p:cTn>
                              </p:par>
                            </p:childTnLst>
                          </p:cTn>
                        </p:par>
                        <p:par>
                          <p:cTn id="46" fill="hold">
                            <p:stCondLst>
                              <p:cond delay="500"/>
                            </p:stCondLst>
                            <p:childTnLst>
                              <p:par>
                                <p:cTn id="47" presetID="22" presetClass="entr" presetSubtype="1" fill="hold" nodeType="afterEffect">
                                  <p:stCondLst>
                                    <p:cond delay="0"/>
                                  </p:stCondLst>
                                  <p:childTnLst>
                                    <p:set>
                                      <p:cBhvr>
                                        <p:cTn id="48" dur="1" fill="hold">
                                          <p:stCondLst>
                                            <p:cond delay="0"/>
                                          </p:stCondLst>
                                        </p:cTn>
                                        <p:tgtEl>
                                          <p:spTgt spid="41999"/>
                                        </p:tgtEl>
                                        <p:attrNameLst>
                                          <p:attrName>style.visibility</p:attrName>
                                        </p:attrNameLst>
                                      </p:cBhvr>
                                      <p:to>
                                        <p:strVal val="visible"/>
                                      </p:to>
                                    </p:set>
                                    <p:animEffect transition="in" filter="wipe(up)">
                                      <p:cBhvr>
                                        <p:cTn id="49" dur="500"/>
                                        <p:tgtEl>
                                          <p:spTgt spid="41999"/>
                                        </p:tgtEl>
                                      </p:cBhvr>
                                    </p:animEffect>
                                  </p:childTnLst>
                                </p:cTn>
                              </p:par>
                            </p:childTnLst>
                          </p:cTn>
                        </p:par>
                        <p:par>
                          <p:cTn id="50" fill="hold">
                            <p:stCondLst>
                              <p:cond delay="1000"/>
                            </p:stCondLst>
                            <p:childTnLst>
                              <p:par>
                                <p:cTn id="51" presetID="22" presetClass="entr" presetSubtype="8" fill="hold" grpId="0" nodeType="afterEffect">
                                  <p:stCondLst>
                                    <p:cond delay="0"/>
                                  </p:stCondLst>
                                  <p:childTnLst>
                                    <p:set>
                                      <p:cBhvr>
                                        <p:cTn id="52" dur="1" fill="hold">
                                          <p:stCondLst>
                                            <p:cond delay="0"/>
                                          </p:stCondLst>
                                        </p:cTn>
                                        <p:tgtEl>
                                          <p:spTgt spid="85"/>
                                        </p:tgtEl>
                                        <p:attrNameLst>
                                          <p:attrName>style.visibility</p:attrName>
                                        </p:attrNameLst>
                                      </p:cBhvr>
                                      <p:to>
                                        <p:strVal val="visible"/>
                                      </p:to>
                                    </p:set>
                                    <p:animEffect transition="in" filter="wipe(left)">
                                      <p:cBhvr>
                                        <p:cTn id="53" dur="500"/>
                                        <p:tgtEl>
                                          <p:spTgt spid="85"/>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grpId="0" nodeType="clickEffect">
                                  <p:stCondLst>
                                    <p:cond delay="0"/>
                                  </p:stCondLst>
                                  <p:childTnLst>
                                    <p:set>
                                      <p:cBhvr>
                                        <p:cTn id="57" dur="1" fill="hold">
                                          <p:stCondLst>
                                            <p:cond delay="0"/>
                                          </p:stCondLst>
                                        </p:cTn>
                                        <p:tgtEl>
                                          <p:spTgt spid="41992"/>
                                        </p:tgtEl>
                                        <p:attrNameLst>
                                          <p:attrName>style.visibility</p:attrName>
                                        </p:attrNameLst>
                                      </p:cBhvr>
                                      <p:to>
                                        <p:strVal val="visible"/>
                                      </p:to>
                                    </p:set>
                                    <p:animEffect transition="in" filter="wipe(up)">
                                      <p:cBhvr>
                                        <p:cTn id="58" dur="500"/>
                                        <p:tgtEl>
                                          <p:spTgt spid="41992"/>
                                        </p:tgtEl>
                                      </p:cBhvr>
                                    </p:animEffect>
                                  </p:childTnLst>
                                </p:cTn>
                              </p:par>
                            </p:childTnLst>
                          </p:cTn>
                        </p:par>
                        <p:par>
                          <p:cTn id="59" fill="hold">
                            <p:stCondLst>
                              <p:cond delay="500"/>
                            </p:stCondLst>
                            <p:childTnLst>
                              <p:par>
                                <p:cTn id="60" presetID="22" presetClass="entr" presetSubtype="1" fill="hold" grpId="0" nodeType="after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wipe(up)">
                                      <p:cBhvr>
                                        <p:cTn id="62" dur="500"/>
                                        <p:tgtEl>
                                          <p:spTgt spid="26"/>
                                        </p:tgtEl>
                                      </p:cBhvr>
                                    </p:animEffect>
                                  </p:childTnLst>
                                </p:cTn>
                              </p:par>
                            </p:childTnLst>
                          </p:cTn>
                        </p:par>
                        <p:par>
                          <p:cTn id="63" fill="hold">
                            <p:stCondLst>
                              <p:cond delay="1000"/>
                            </p:stCondLst>
                            <p:childTnLst>
                              <p:par>
                                <p:cTn id="64" presetID="22" presetClass="entr" presetSubtype="1" fill="hold" nodeType="afterEffect">
                                  <p:stCondLst>
                                    <p:cond delay="0"/>
                                  </p:stCondLst>
                                  <p:childTnLst>
                                    <p:set>
                                      <p:cBhvr>
                                        <p:cTn id="65" dur="1" fill="hold">
                                          <p:stCondLst>
                                            <p:cond delay="0"/>
                                          </p:stCondLst>
                                        </p:cTn>
                                        <p:tgtEl>
                                          <p:spTgt spid="42001"/>
                                        </p:tgtEl>
                                        <p:attrNameLst>
                                          <p:attrName>style.visibility</p:attrName>
                                        </p:attrNameLst>
                                      </p:cBhvr>
                                      <p:to>
                                        <p:strVal val="visible"/>
                                      </p:to>
                                    </p:set>
                                    <p:animEffect transition="in" filter="wipe(up)">
                                      <p:cBhvr>
                                        <p:cTn id="66" dur="500"/>
                                        <p:tgtEl>
                                          <p:spTgt spid="42001"/>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500"/>
                                        <p:tgtEl>
                                          <p:spTgt spid="86"/>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grpId="0" nodeType="clickEffect">
                                  <p:stCondLst>
                                    <p:cond delay="0"/>
                                  </p:stCondLst>
                                  <p:childTnLst>
                                    <p:set>
                                      <p:cBhvr>
                                        <p:cTn id="73" dur="1" fill="hold">
                                          <p:stCondLst>
                                            <p:cond delay="0"/>
                                          </p:stCondLst>
                                        </p:cTn>
                                        <p:tgtEl>
                                          <p:spTgt spid="41994"/>
                                        </p:tgtEl>
                                        <p:attrNameLst>
                                          <p:attrName>style.visibility</p:attrName>
                                        </p:attrNameLst>
                                      </p:cBhvr>
                                      <p:to>
                                        <p:strVal val="visible"/>
                                      </p:to>
                                    </p:set>
                                    <p:animEffect transition="in" filter="wipe(up)">
                                      <p:cBhvr>
                                        <p:cTn id="74" dur="500"/>
                                        <p:tgtEl>
                                          <p:spTgt spid="41994"/>
                                        </p:tgtEl>
                                      </p:cBhvr>
                                    </p:animEffect>
                                  </p:childTnLst>
                                </p:cTn>
                              </p:par>
                            </p:childTnLst>
                          </p:cTn>
                        </p:par>
                        <p:par>
                          <p:cTn id="75" fill="hold">
                            <p:stCondLst>
                              <p:cond delay="500"/>
                            </p:stCondLst>
                            <p:childTnLst>
                              <p:par>
                                <p:cTn id="76" presetID="22" presetClass="entr" presetSubtype="1" fill="hold" nodeType="afterEffect">
                                  <p:stCondLst>
                                    <p:cond delay="0"/>
                                  </p:stCondLst>
                                  <p:childTnLst>
                                    <p:set>
                                      <p:cBhvr>
                                        <p:cTn id="77" dur="1" fill="hold">
                                          <p:stCondLst>
                                            <p:cond delay="0"/>
                                          </p:stCondLst>
                                        </p:cTn>
                                        <p:tgtEl>
                                          <p:spTgt spid="41998"/>
                                        </p:tgtEl>
                                        <p:attrNameLst>
                                          <p:attrName>style.visibility</p:attrName>
                                        </p:attrNameLst>
                                      </p:cBhvr>
                                      <p:to>
                                        <p:strVal val="visible"/>
                                      </p:to>
                                    </p:set>
                                    <p:animEffect transition="in" filter="wipe(up)">
                                      <p:cBhvr>
                                        <p:cTn id="78" dur="500"/>
                                        <p:tgtEl>
                                          <p:spTgt spid="41998"/>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left)">
                                      <p:cBhvr>
                                        <p:cTn id="81" dur="500"/>
                                        <p:tgtEl>
                                          <p:spTgt spid="92"/>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1" fill="hold" grpId="0" nodeType="clickEffect">
                                  <p:stCondLst>
                                    <p:cond delay="0"/>
                                  </p:stCondLst>
                                  <p:childTnLst>
                                    <p:set>
                                      <p:cBhvr>
                                        <p:cTn id="85" dur="1" fill="hold">
                                          <p:stCondLst>
                                            <p:cond delay="0"/>
                                          </p:stCondLst>
                                        </p:cTn>
                                        <p:tgtEl>
                                          <p:spTgt spid="32"/>
                                        </p:tgtEl>
                                        <p:attrNameLst>
                                          <p:attrName>style.visibility</p:attrName>
                                        </p:attrNameLst>
                                      </p:cBhvr>
                                      <p:to>
                                        <p:strVal val="visible"/>
                                      </p:to>
                                    </p:set>
                                    <p:animEffect transition="in" filter="wipe(up)">
                                      <p:cBhvr>
                                        <p:cTn id="86" dur="500"/>
                                        <p:tgtEl>
                                          <p:spTgt spid="32"/>
                                        </p:tgtEl>
                                      </p:cBhvr>
                                    </p:animEffect>
                                  </p:childTnLst>
                                </p:cTn>
                              </p:par>
                            </p:childTnLst>
                          </p:cTn>
                        </p:par>
                        <p:par>
                          <p:cTn id="87" fill="hold">
                            <p:stCondLst>
                              <p:cond delay="500"/>
                            </p:stCondLst>
                            <p:childTnLst>
                              <p:par>
                                <p:cTn id="88" presetID="22" presetClass="entr" presetSubtype="1" fill="hold"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wipe(up)">
                                      <p:cBhvr>
                                        <p:cTn id="90" dur="500"/>
                                        <p:tgtEl>
                                          <p:spTgt spid="76"/>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93"/>
                                        </p:tgtEl>
                                        <p:attrNameLst>
                                          <p:attrName>style.visibility</p:attrName>
                                        </p:attrNameLst>
                                      </p:cBhvr>
                                      <p:to>
                                        <p:strVal val="visible"/>
                                      </p:to>
                                    </p:set>
                                    <p:animEffect transition="in" filter="wipe(left)">
                                      <p:cBhvr>
                                        <p:cTn id="93" dur="500"/>
                                        <p:tgtEl>
                                          <p:spTgt spid="93"/>
                                        </p:tgtEl>
                                      </p:cBhvr>
                                    </p:animEffect>
                                  </p:childTnLst>
                                </p:cTn>
                              </p:par>
                            </p:childTnLst>
                          </p:cTn>
                        </p:par>
                        <p:par>
                          <p:cTn id="94" fill="hold">
                            <p:stCondLst>
                              <p:cond delay="1000"/>
                            </p:stCondLst>
                            <p:childTnLst>
                              <p:par>
                                <p:cTn id="95" presetID="22" presetClass="entr" presetSubtype="1" fill="hold" grpId="0" nodeType="afterEffect">
                                  <p:stCondLst>
                                    <p:cond delay="0"/>
                                  </p:stCondLst>
                                  <p:childTnLst>
                                    <p:set>
                                      <p:cBhvr>
                                        <p:cTn id="96" dur="1" fill="hold">
                                          <p:stCondLst>
                                            <p:cond delay="0"/>
                                          </p:stCondLst>
                                        </p:cTn>
                                        <p:tgtEl>
                                          <p:spTgt spid="33"/>
                                        </p:tgtEl>
                                        <p:attrNameLst>
                                          <p:attrName>style.visibility</p:attrName>
                                        </p:attrNameLst>
                                      </p:cBhvr>
                                      <p:to>
                                        <p:strVal val="visible"/>
                                      </p:to>
                                    </p:set>
                                    <p:animEffect transition="in" filter="wipe(up)">
                                      <p:cBhvr>
                                        <p:cTn id="97" dur="500"/>
                                        <p:tgtEl>
                                          <p:spTgt spid="33"/>
                                        </p:tgtEl>
                                      </p:cBhvr>
                                    </p:animEffect>
                                  </p:childTnLst>
                                </p:cTn>
                              </p:par>
                            </p:childTnLst>
                          </p:cTn>
                        </p:par>
                        <p:par>
                          <p:cTn id="98" fill="hold">
                            <p:stCondLst>
                              <p:cond delay="1500"/>
                            </p:stCondLst>
                            <p:childTnLst>
                              <p:par>
                                <p:cTn id="99" presetID="22" presetClass="entr" presetSubtype="8" fill="hold" grpId="0"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left)">
                                      <p:cBhvr>
                                        <p:cTn id="101" dur="500"/>
                                        <p:tgtEl>
                                          <p:spTgt spid="95"/>
                                        </p:tgtEl>
                                      </p:cBhvr>
                                    </p:animEffect>
                                  </p:childTnLst>
                                </p:cTn>
                              </p:par>
                              <p:par>
                                <p:cTn id="102" presetID="22" presetClass="entr" presetSubtype="1" fill="hold" nodeType="withEffect">
                                  <p:stCondLst>
                                    <p:cond delay="0"/>
                                  </p:stCondLst>
                                  <p:childTnLst>
                                    <p:set>
                                      <p:cBhvr>
                                        <p:cTn id="103" dur="1" fill="hold">
                                          <p:stCondLst>
                                            <p:cond delay="0"/>
                                          </p:stCondLst>
                                        </p:cTn>
                                        <p:tgtEl>
                                          <p:spTgt spid="62"/>
                                        </p:tgtEl>
                                        <p:attrNameLst>
                                          <p:attrName>style.visibility</p:attrName>
                                        </p:attrNameLst>
                                      </p:cBhvr>
                                      <p:to>
                                        <p:strVal val="visible"/>
                                      </p:to>
                                    </p:set>
                                    <p:animEffect transition="in" filter="wipe(up)">
                                      <p:cBhvr>
                                        <p:cTn id="104" dur="500"/>
                                        <p:tgtEl>
                                          <p:spTgt spid="62"/>
                                        </p:tgtEl>
                                      </p:cBhvr>
                                    </p:animEffect>
                                  </p:childTnLst>
                                </p:cTn>
                              </p:par>
                              <p:par>
                                <p:cTn id="105" presetID="22" presetClass="entr" presetSubtype="1" fill="hold" nodeType="withEffect">
                                  <p:stCondLst>
                                    <p:cond delay="0"/>
                                  </p:stCondLst>
                                  <p:childTnLst>
                                    <p:set>
                                      <p:cBhvr>
                                        <p:cTn id="106" dur="1" fill="hold">
                                          <p:stCondLst>
                                            <p:cond delay="0"/>
                                          </p:stCondLst>
                                        </p:cTn>
                                        <p:tgtEl>
                                          <p:spTgt spid="65"/>
                                        </p:tgtEl>
                                        <p:attrNameLst>
                                          <p:attrName>style.visibility</p:attrName>
                                        </p:attrNameLst>
                                      </p:cBhvr>
                                      <p:to>
                                        <p:strVal val="visible"/>
                                      </p:to>
                                    </p:set>
                                    <p:animEffect transition="in" filter="wipe(up)">
                                      <p:cBhvr>
                                        <p:cTn id="107" dur="500"/>
                                        <p:tgtEl>
                                          <p:spTgt spid="65"/>
                                        </p:tgtEl>
                                      </p:cBhvr>
                                    </p:animEffect>
                                  </p:childTnLst>
                                </p:cTn>
                              </p:par>
                              <p:par>
                                <p:cTn id="108" presetID="22" presetClass="entr" presetSubtype="1" fill="hold" nodeType="with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wipe(up)">
                                      <p:cBhvr>
                                        <p:cTn id="110" dur="500"/>
                                        <p:tgtEl>
                                          <p:spTgt spid="68"/>
                                        </p:tgtEl>
                                      </p:cBhvr>
                                    </p:animEffect>
                                  </p:childTnLst>
                                </p:cTn>
                              </p:par>
                              <p:par>
                                <p:cTn id="111" presetID="22" presetClass="entr" presetSubtype="1" fill="hold" nodeType="withEffect">
                                  <p:stCondLst>
                                    <p:cond delay="0"/>
                                  </p:stCondLst>
                                  <p:childTnLst>
                                    <p:set>
                                      <p:cBhvr>
                                        <p:cTn id="112" dur="1" fill="hold">
                                          <p:stCondLst>
                                            <p:cond delay="0"/>
                                          </p:stCondLst>
                                        </p:cTn>
                                        <p:tgtEl>
                                          <p:spTgt spid="73"/>
                                        </p:tgtEl>
                                        <p:attrNameLst>
                                          <p:attrName>style.visibility</p:attrName>
                                        </p:attrNameLst>
                                      </p:cBhvr>
                                      <p:to>
                                        <p:strVal val="visible"/>
                                      </p:to>
                                    </p:set>
                                    <p:animEffect transition="in" filter="wipe(up)">
                                      <p:cBhvr>
                                        <p:cTn id="113" dur="500"/>
                                        <p:tgtEl>
                                          <p:spTgt spid="73"/>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1" fill="hold" grpId="0" nodeType="clickEffect">
                                  <p:stCondLst>
                                    <p:cond delay="0"/>
                                  </p:stCondLst>
                                  <p:childTnLst>
                                    <p:set>
                                      <p:cBhvr>
                                        <p:cTn id="117" dur="1" fill="hold">
                                          <p:stCondLst>
                                            <p:cond delay="0"/>
                                          </p:stCondLst>
                                        </p:cTn>
                                        <p:tgtEl>
                                          <p:spTgt spid="44"/>
                                        </p:tgtEl>
                                        <p:attrNameLst>
                                          <p:attrName>style.visibility</p:attrName>
                                        </p:attrNameLst>
                                      </p:cBhvr>
                                      <p:to>
                                        <p:strVal val="visible"/>
                                      </p:to>
                                    </p:set>
                                    <p:animEffect transition="in" filter="wipe(up)">
                                      <p:cBhvr>
                                        <p:cTn id="118" dur="500"/>
                                        <p:tgtEl>
                                          <p:spTgt spid="44"/>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1" fill="hold" grpId="0" nodeType="clickEffect">
                                  <p:stCondLst>
                                    <p:cond delay="0"/>
                                  </p:stCondLst>
                                  <p:childTnLst>
                                    <p:set>
                                      <p:cBhvr>
                                        <p:cTn id="122" dur="1" fill="hold">
                                          <p:stCondLst>
                                            <p:cond delay="0"/>
                                          </p:stCondLst>
                                        </p:cTn>
                                        <p:tgtEl>
                                          <p:spTgt spid="46"/>
                                        </p:tgtEl>
                                        <p:attrNameLst>
                                          <p:attrName>style.visibility</p:attrName>
                                        </p:attrNameLst>
                                      </p:cBhvr>
                                      <p:to>
                                        <p:strVal val="visible"/>
                                      </p:to>
                                    </p:set>
                                    <p:animEffect transition="in" filter="wipe(up)">
                                      <p:cBhvr>
                                        <p:cTn id="123" dur="500"/>
                                        <p:tgtEl>
                                          <p:spTgt spid="46"/>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1" fill="hold" grpId="0" nodeType="clickEffect">
                                  <p:stCondLst>
                                    <p:cond delay="0"/>
                                  </p:stCondLst>
                                  <p:childTnLst>
                                    <p:set>
                                      <p:cBhvr>
                                        <p:cTn id="127" dur="1" fill="hold">
                                          <p:stCondLst>
                                            <p:cond delay="0"/>
                                          </p:stCondLst>
                                        </p:cTn>
                                        <p:tgtEl>
                                          <p:spTgt spid="45"/>
                                        </p:tgtEl>
                                        <p:attrNameLst>
                                          <p:attrName>style.visibility</p:attrName>
                                        </p:attrNameLst>
                                      </p:cBhvr>
                                      <p:to>
                                        <p:strVal val="visible"/>
                                      </p:to>
                                    </p:set>
                                    <p:animEffect transition="in" filter="wipe(up)">
                                      <p:cBhvr>
                                        <p:cTn id="128" dur="500"/>
                                        <p:tgtEl>
                                          <p:spTgt spid="45"/>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1" fill="hold" grpId="0" nodeType="click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wipe(up)">
                                      <p:cBhvr>
                                        <p:cTn id="13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animBg="1"/>
      <p:bldP spid="41989" grpId="0" animBg="1"/>
      <p:bldP spid="41990" grpId="0" animBg="1"/>
      <p:bldP spid="41992" grpId="0" animBg="1"/>
      <p:bldP spid="41994" grpId="0" animBg="1"/>
      <p:bldP spid="26" grpId="0" animBg="1"/>
      <p:bldP spid="32" grpId="0" animBg="1"/>
      <p:bldP spid="33" grpId="0" animBg="1"/>
      <p:bldP spid="44" grpId="0" animBg="1"/>
      <p:bldP spid="45" grpId="0" animBg="1"/>
      <p:bldP spid="46" grpId="0" animBg="1"/>
      <p:bldP spid="47" grpId="0" animBg="1"/>
      <p:bldP spid="52" grpId="0" animBg="1"/>
      <p:bldP spid="57" grpId="0" animBg="1"/>
      <p:bldP spid="80" grpId="0"/>
      <p:bldP spid="82" grpId="0"/>
      <p:bldP spid="85" grpId="0"/>
      <p:bldP spid="86" grpId="0"/>
      <p:bldP spid="92" grpId="0"/>
      <p:bldP spid="93" grpId="0"/>
      <p:bldP spid="9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4766" y="0"/>
            <a:ext cx="18288000" cy="10287000"/>
            <a:chOff x="0" y="0"/>
            <a:chExt cx="24384000" cy="13716000"/>
          </a:xfrm>
        </p:grpSpPr>
        <p:pic>
          <p:nvPicPr>
            <p:cNvPr id="3" name="Picture 3"/>
            <p:cNvPicPr>
              <a:picLocks noChangeAspect="1"/>
            </p:cNvPicPr>
            <p:nvPr/>
          </p:nvPicPr>
          <p:blipFill>
            <a:blip r:embed="rId2"/>
            <a:srcRect t="7786" b="7786"/>
            <a:stretch>
              <a:fillRect/>
            </a:stretch>
          </p:blipFill>
          <p:spPr>
            <a:xfrm>
              <a:off x="0" y="0"/>
              <a:ext cx="24384000" cy="13716000"/>
            </a:xfrm>
            <a:prstGeom prst="rect">
              <a:avLst/>
            </a:prstGeom>
          </p:spPr>
        </p:pic>
      </p:grpSp>
      <p:sp>
        <p:nvSpPr>
          <p:cNvPr id="4" name="Freeform 4"/>
          <p:cNvSpPr/>
          <p:nvPr/>
        </p:nvSpPr>
        <p:spPr>
          <a:xfrm>
            <a:off x="4265485" y="253915"/>
            <a:ext cx="14022515" cy="9779171"/>
          </a:xfrm>
          <a:custGeom>
            <a:avLst/>
            <a:gdLst/>
            <a:ahLst/>
            <a:cxnLst/>
            <a:rect l="l" t="t" r="r" b="b"/>
            <a:pathLst>
              <a:path w="14022515" h="9779171">
                <a:moveTo>
                  <a:pt x="0" y="0"/>
                </a:moveTo>
                <a:lnTo>
                  <a:pt x="14022515" y="0"/>
                </a:lnTo>
                <a:lnTo>
                  <a:pt x="14022515" y="9779170"/>
                </a:lnTo>
                <a:lnTo>
                  <a:pt x="0" y="977917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CL" noProof="0" dirty="0"/>
          </a:p>
        </p:txBody>
      </p:sp>
      <p:sp>
        <p:nvSpPr>
          <p:cNvPr id="5" name="TextBox 5"/>
          <p:cNvSpPr txBox="1"/>
          <p:nvPr/>
        </p:nvSpPr>
        <p:spPr>
          <a:xfrm>
            <a:off x="-3718286" y="4323410"/>
            <a:ext cx="11275800" cy="1773531"/>
          </a:xfrm>
          <a:prstGeom prst="rect">
            <a:avLst/>
          </a:prstGeom>
        </p:spPr>
        <p:txBody>
          <a:bodyPr lIns="0" tIns="0" rIns="0" bIns="0" rtlCol="0" anchor="t">
            <a:spAutoFit/>
          </a:bodyPr>
          <a:lstStyle/>
          <a:p>
            <a:pPr marL="0" lvl="0" indent="0" algn="ctr">
              <a:lnSpc>
                <a:spcPts val="12444"/>
              </a:lnSpc>
              <a:spcBef>
                <a:spcPct val="0"/>
              </a:spcBef>
            </a:pPr>
            <a:r>
              <a:rPr lang="es-CL" sz="12570" noProof="0" dirty="0">
                <a:solidFill>
                  <a:srgbClr val="FFFFFF"/>
                </a:solidFill>
                <a:latin typeface="Scripter"/>
                <a:ea typeface="Scripter"/>
                <a:cs typeface="Scripter"/>
                <a:sym typeface="Scripter"/>
              </a:rPr>
              <a:t>índice</a:t>
            </a:r>
          </a:p>
        </p:txBody>
      </p:sp>
      <p:sp>
        <p:nvSpPr>
          <p:cNvPr id="6" name="TextBox 6"/>
          <p:cNvSpPr txBox="1"/>
          <p:nvPr/>
        </p:nvSpPr>
        <p:spPr>
          <a:xfrm>
            <a:off x="4571069" y="442492"/>
            <a:ext cx="12075319" cy="887095"/>
          </a:xfrm>
          <a:prstGeom prst="rect">
            <a:avLst/>
          </a:prstGeom>
        </p:spPr>
        <p:txBody>
          <a:bodyPr lIns="0" tIns="0" rIns="0" bIns="0" rtlCol="0" anchor="t">
            <a:spAutoFit/>
          </a:bodyPr>
          <a:lstStyle/>
          <a:p>
            <a:pPr algn="ctr">
              <a:lnSpc>
                <a:spcPts val="7279"/>
              </a:lnSpc>
            </a:pPr>
            <a:r>
              <a:rPr lang="es-CL" sz="5199" b="1" noProof="0" dirty="0">
                <a:solidFill>
                  <a:srgbClr val="000000"/>
                </a:solidFill>
                <a:latin typeface="Open Sans Bold"/>
                <a:ea typeface="Open Sans Bold"/>
                <a:cs typeface="Open Sans Bold"/>
                <a:sym typeface="Open Sans Bold"/>
              </a:rPr>
              <a:t>I. La química, la ciencia fundamental</a:t>
            </a:r>
          </a:p>
        </p:txBody>
      </p:sp>
      <p:sp>
        <p:nvSpPr>
          <p:cNvPr id="7" name="TextBox 7"/>
          <p:cNvSpPr txBox="1"/>
          <p:nvPr/>
        </p:nvSpPr>
        <p:spPr>
          <a:xfrm>
            <a:off x="4571069" y="2059620"/>
            <a:ext cx="13259731" cy="874214"/>
          </a:xfrm>
          <a:prstGeom prst="rect">
            <a:avLst/>
          </a:prstGeom>
        </p:spPr>
        <p:txBody>
          <a:bodyPr wrap="square" lIns="0" tIns="0" rIns="0" bIns="0" rtlCol="0" anchor="t">
            <a:spAutoFit/>
          </a:bodyPr>
          <a:lstStyle/>
          <a:p>
            <a:pPr>
              <a:lnSpc>
                <a:spcPts val="7279"/>
              </a:lnSpc>
            </a:pPr>
            <a:r>
              <a:rPr lang="es-CL" sz="5199" b="1" noProof="0" dirty="0">
                <a:solidFill>
                  <a:srgbClr val="000000"/>
                </a:solidFill>
                <a:latin typeface="Open Sans Bold"/>
                <a:ea typeface="Open Sans Bold"/>
                <a:cs typeface="Open Sans Bold"/>
                <a:sym typeface="Open Sans Bold"/>
              </a:rPr>
              <a:t>II. Modelo atómico de la materia</a:t>
            </a:r>
          </a:p>
        </p:txBody>
      </p:sp>
      <p:sp>
        <p:nvSpPr>
          <p:cNvPr id="8" name="TextBox 8"/>
          <p:cNvSpPr txBox="1"/>
          <p:nvPr/>
        </p:nvSpPr>
        <p:spPr>
          <a:xfrm>
            <a:off x="4571069" y="3850530"/>
            <a:ext cx="8916331" cy="874214"/>
          </a:xfrm>
          <a:prstGeom prst="rect">
            <a:avLst/>
          </a:prstGeom>
        </p:spPr>
        <p:txBody>
          <a:bodyPr wrap="square" lIns="0" tIns="0" rIns="0" bIns="0" rtlCol="0" anchor="t">
            <a:spAutoFit/>
          </a:bodyPr>
          <a:lstStyle/>
          <a:p>
            <a:pPr>
              <a:lnSpc>
                <a:spcPts val="7279"/>
              </a:lnSpc>
            </a:pPr>
            <a:r>
              <a:rPr lang="es-CL" sz="5199" b="1" noProof="0" dirty="0">
                <a:solidFill>
                  <a:srgbClr val="000000"/>
                </a:solidFill>
                <a:latin typeface="Open Sans Bold"/>
                <a:ea typeface="Open Sans Bold"/>
                <a:cs typeface="Open Sans Bold"/>
                <a:sym typeface="Open Sans Bold"/>
              </a:rPr>
              <a:t>III. Enlace químico</a:t>
            </a:r>
          </a:p>
        </p:txBody>
      </p:sp>
      <p:sp>
        <p:nvSpPr>
          <p:cNvPr id="9" name="TextBox 9"/>
          <p:cNvSpPr txBox="1"/>
          <p:nvPr/>
        </p:nvSpPr>
        <p:spPr>
          <a:xfrm>
            <a:off x="4571069" y="5642500"/>
            <a:ext cx="12726331" cy="874214"/>
          </a:xfrm>
          <a:prstGeom prst="rect">
            <a:avLst/>
          </a:prstGeom>
        </p:spPr>
        <p:txBody>
          <a:bodyPr wrap="square" lIns="0" tIns="0" rIns="0" bIns="0" rtlCol="0" anchor="t">
            <a:spAutoFit/>
          </a:bodyPr>
          <a:lstStyle/>
          <a:p>
            <a:pPr>
              <a:lnSpc>
                <a:spcPts val="7279"/>
              </a:lnSpc>
            </a:pPr>
            <a:r>
              <a:rPr lang="es-CL" sz="5199" b="1" noProof="0" dirty="0">
                <a:solidFill>
                  <a:srgbClr val="000000"/>
                </a:solidFill>
                <a:latin typeface="Open Sans Bold"/>
                <a:ea typeface="Open Sans Bold"/>
                <a:cs typeface="Open Sans Bold"/>
                <a:sym typeface="Open Sans Bold"/>
              </a:rPr>
              <a:t>IV. Estequiometría de reacción</a:t>
            </a:r>
          </a:p>
        </p:txBody>
      </p:sp>
      <p:sp>
        <p:nvSpPr>
          <p:cNvPr id="10" name="TextBox 10"/>
          <p:cNvSpPr txBox="1"/>
          <p:nvPr/>
        </p:nvSpPr>
        <p:spPr>
          <a:xfrm>
            <a:off x="4571069" y="7263020"/>
            <a:ext cx="7680127" cy="887095"/>
          </a:xfrm>
          <a:prstGeom prst="rect">
            <a:avLst/>
          </a:prstGeom>
        </p:spPr>
        <p:txBody>
          <a:bodyPr lIns="0" tIns="0" rIns="0" bIns="0" rtlCol="0" anchor="t">
            <a:spAutoFit/>
          </a:bodyPr>
          <a:lstStyle/>
          <a:p>
            <a:pPr algn="ctr">
              <a:lnSpc>
                <a:spcPts val="7279"/>
              </a:lnSpc>
            </a:pPr>
            <a:r>
              <a:rPr lang="es-CL" sz="5199" b="1" noProof="0" dirty="0">
                <a:solidFill>
                  <a:srgbClr val="000000"/>
                </a:solidFill>
                <a:latin typeface="Open Sans Bold"/>
                <a:ea typeface="Open Sans Bold"/>
                <a:cs typeface="Open Sans Bold"/>
                <a:sym typeface="Open Sans Bold"/>
              </a:rPr>
              <a:t>V. Química del Carbono</a:t>
            </a:r>
          </a:p>
        </p:txBody>
      </p:sp>
      <p:sp>
        <p:nvSpPr>
          <p:cNvPr id="11" name="TextBox 11"/>
          <p:cNvSpPr txBox="1"/>
          <p:nvPr/>
        </p:nvSpPr>
        <p:spPr>
          <a:xfrm>
            <a:off x="4454328" y="8883540"/>
            <a:ext cx="12004872" cy="874214"/>
          </a:xfrm>
          <a:prstGeom prst="rect">
            <a:avLst/>
          </a:prstGeom>
        </p:spPr>
        <p:txBody>
          <a:bodyPr wrap="square" lIns="0" tIns="0" rIns="0" bIns="0" rtlCol="0" anchor="t">
            <a:spAutoFit/>
          </a:bodyPr>
          <a:lstStyle/>
          <a:p>
            <a:pPr>
              <a:lnSpc>
                <a:spcPts val="7279"/>
              </a:lnSpc>
            </a:pPr>
            <a:r>
              <a:rPr lang="es-CL" sz="5199" b="1" noProof="0" dirty="0">
                <a:solidFill>
                  <a:srgbClr val="000000"/>
                </a:solidFill>
                <a:latin typeface="Open Sans Bold"/>
                <a:ea typeface="Open Sans Bold"/>
                <a:cs typeface="Open Sans Bold"/>
                <a:sym typeface="Open Sans Bold"/>
              </a:rPr>
              <a:t>VI. Química y método científico</a:t>
            </a:r>
          </a:p>
        </p:txBody>
      </p:sp>
      <p:pic>
        <p:nvPicPr>
          <p:cNvPr id="13" name="Gráfico 12" descr="Marca de insignia1 con relleno sólido">
            <a:extLst>
              <a:ext uri="{FF2B5EF4-FFF2-40B4-BE49-F238E27FC236}">
                <a16:creationId xmlns:a16="http://schemas.microsoft.com/office/drawing/2014/main" id="{745CDEB9-EBC0-1B03-4692-FE107131008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901886" y="415187"/>
            <a:ext cx="914400" cy="914400"/>
          </a:xfrm>
          <a:prstGeom prst="rect">
            <a:avLst/>
          </a:prstGeom>
        </p:spPr>
      </p:pic>
      <p:pic>
        <p:nvPicPr>
          <p:cNvPr id="14" name="Gráfico 13" descr="Marca de insignia1 con relleno sólido">
            <a:extLst>
              <a:ext uri="{FF2B5EF4-FFF2-40B4-BE49-F238E27FC236}">
                <a16:creationId xmlns:a16="http://schemas.microsoft.com/office/drawing/2014/main" id="{E80CAB37-5329-3A0A-4101-795109CDEA0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901886" y="2126128"/>
            <a:ext cx="914400" cy="914400"/>
          </a:xfrm>
          <a:prstGeom prst="rect">
            <a:avLst/>
          </a:prstGeom>
        </p:spPr>
      </p:pic>
      <p:pic>
        <p:nvPicPr>
          <p:cNvPr id="15" name="Gráfico 14" descr="Marca de insignia1 con relleno sólido">
            <a:extLst>
              <a:ext uri="{FF2B5EF4-FFF2-40B4-BE49-F238E27FC236}">
                <a16:creationId xmlns:a16="http://schemas.microsoft.com/office/drawing/2014/main" id="{BDEE6410-38F1-2FAB-6F8E-223E267AA22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901886" y="3810344"/>
            <a:ext cx="914400" cy="9144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pic>
          <p:nvPicPr>
            <p:cNvPr id="3" name="Picture 3"/>
            <p:cNvPicPr>
              <a:picLocks noChangeAspect="1"/>
            </p:cNvPicPr>
            <p:nvPr/>
          </p:nvPicPr>
          <p:blipFill>
            <a:blip r:embed="rId3"/>
            <a:srcRect t="7786" b="7786"/>
            <a:stretch>
              <a:fillRect/>
            </a:stretch>
          </p:blipFill>
          <p:spPr>
            <a:xfrm>
              <a:off x="0" y="0"/>
              <a:ext cx="24384000" cy="13716000"/>
            </a:xfrm>
            <a:prstGeom prst="rect">
              <a:avLst/>
            </a:prstGeom>
          </p:spPr>
        </p:pic>
      </p:grpSp>
      <p:grpSp>
        <p:nvGrpSpPr>
          <p:cNvPr id="4" name="Group 4"/>
          <p:cNvGrpSpPr/>
          <p:nvPr/>
        </p:nvGrpSpPr>
        <p:grpSpPr>
          <a:xfrm>
            <a:off x="2074588" y="1961777"/>
            <a:ext cx="14081459" cy="7101368"/>
            <a:chOff x="150155" y="1182224"/>
            <a:chExt cx="18775279" cy="9468490"/>
          </a:xfrm>
        </p:grpSpPr>
        <p:sp>
          <p:nvSpPr>
            <p:cNvPr id="5" name="TextBox 5"/>
            <p:cNvSpPr txBox="1"/>
            <p:nvPr/>
          </p:nvSpPr>
          <p:spPr>
            <a:xfrm rot="-682440">
              <a:off x="614049" y="3647660"/>
              <a:ext cx="18311385" cy="7003054"/>
            </a:xfrm>
            <a:prstGeom prst="rect">
              <a:avLst/>
            </a:prstGeom>
          </p:spPr>
          <p:txBody>
            <a:bodyPr lIns="0" tIns="0" rIns="0" bIns="0" rtlCol="0" anchor="t">
              <a:spAutoFit/>
            </a:bodyPr>
            <a:lstStyle/>
            <a:p>
              <a:pPr algn="ctr">
                <a:lnSpc>
                  <a:spcPts val="17800"/>
                </a:lnSpc>
              </a:pPr>
              <a:r>
                <a:rPr lang="es-CL" sz="22250" b="1" i="1" noProof="0" dirty="0">
                  <a:solidFill>
                    <a:srgbClr val="B49EFE"/>
                  </a:solidFill>
                  <a:latin typeface="Rahong Semi-Bold Italics"/>
                  <a:ea typeface="Rahong Semi-Bold Italics"/>
                  <a:cs typeface="Rahong Semi-Bold Italics"/>
                  <a:sym typeface="Rahong Semi-Bold Italics"/>
                </a:rPr>
                <a:t>ESTEQUIOMETRÍA DE REACCIÓN</a:t>
              </a:r>
            </a:p>
          </p:txBody>
        </p:sp>
        <p:sp>
          <p:nvSpPr>
            <p:cNvPr id="6" name="TextBox 6"/>
            <p:cNvSpPr txBox="1"/>
            <p:nvPr/>
          </p:nvSpPr>
          <p:spPr>
            <a:xfrm rot="20917560">
              <a:off x="150155" y="1182224"/>
              <a:ext cx="17964347" cy="1964872"/>
            </a:xfrm>
            <a:prstGeom prst="rect">
              <a:avLst/>
            </a:prstGeom>
          </p:spPr>
          <p:txBody>
            <a:bodyPr lIns="0" tIns="0" rIns="0" bIns="0" rtlCol="0" anchor="t">
              <a:spAutoFit/>
            </a:bodyPr>
            <a:lstStyle/>
            <a:p>
              <a:pPr algn="ctr">
                <a:lnSpc>
                  <a:spcPts val="8439"/>
                </a:lnSpc>
              </a:pPr>
              <a:r>
                <a:rPr lang="es-CL" sz="12983" noProof="0" dirty="0">
                  <a:solidFill>
                    <a:srgbClr val="004754"/>
                  </a:solidFill>
                  <a:latin typeface="Handelson Three"/>
                  <a:ea typeface="Handelson Three"/>
                  <a:cs typeface="Handelson Three"/>
                  <a:sym typeface="Handelson Three"/>
                </a:rPr>
                <a:t>Unidad 3</a:t>
              </a:r>
            </a:p>
          </p:txBody>
        </p:sp>
      </p:grpSp>
      <p:pic>
        <p:nvPicPr>
          <p:cNvPr id="7" name="Picture 3">
            <a:extLst>
              <a:ext uri="{FF2B5EF4-FFF2-40B4-BE49-F238E27FC236}">
                <a16:creationId xmlns:a16="http://schemas.microsoft.com/office/drawing/2014/main" id="{C315ED97-8117-53D1-5590-C7DD78B11F0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65" t="25742" b="33597"/>
          <a:stretch/>
        </p:blipFill>
        <p:spPr>
          <a:xfrm>
            <a:off x="0" y="-114300"/>
            <a:ext cx="6059365" cy="1905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73F9DAAF-40C9-B5EF-8CF6-3243A16B785A}"/>
              </a:ext>
            </a:extLst>
          </p:cNvPr>
          <p:cNvPicPr>
            <a:picLocks noChangeAspect="1"/>
          </p:cNvPicPr>
          <p:nvPr/>
        </p:nvPicPr>
        <p:blipFill>
          <a:blip r:embed="rId2"/>
          <a:srcRect l="21502" r="6736" b="66437"/>
          <a:stretch/>
        </p:blipFill>
        <p:spPr>
          <a:xfrm>
            <a:off x="1600200" y="4074562"/>
            <a:ext cx="10553700" cy="3126338"/>
          </a:xfrm>
          <a:prstGeom prst="rect">
            <a:avLst/>
          </a:prstGeom>
        </p:spPr>
      </p:pic>
      <p:sp>
        <p:nvSpPr>
          <p:cNvPr id="7" name="CuadroTexto 6">
            <a:extLst>
              <a:ext uri="{FF2B5EF4-FFF2-40B4-BE49-F238E27FC236}">
                <a16:creationId xmlns:a16="http://schemas.microsoft.com/office/drawing/2014/main" id="{41C1EC90-F371-108C-6DBA-14D9DE77C98E}"/>
              </a:ext>
            </a:extLst>
          </p:cNvPr>
          <p:cNvSpPr txBox="1"/>
          <p:nvPr/>
        </p:nvSpPr>
        <p:spPr>
          <a:xfrm>
            <a:off x="1600200" y="489068"/>
            <a:ext cx="9144000" cy="923330"/>
          </a:xfrm>
          <a:prstGeom prst="rect">
            <a:avLst/>
          </a:prstGeom>
          <a:noFill/>
        </p:spPr>
        <p:txBody>
          <a:bodyPr wrap="square">
            <a:spAutoFit/>
          </a:bodyPr>
          <a:lstStyle/>
          <a:p>
            <a:pPr algn="ctr" rtl="0"/>
            <a:r>
              <a:rPr lang="es-CL" sz="5400" b="0" i="1" noProof="0" dirty="0">
                <a:solidFill>
                  <a:srgbClr val="000000"/>
                </a:solidFill>
                <a:effectLst/>
              </a:rPr>
              <a:t>Reacción Química</a:t>
            </a:r>
            <a:endParaRPr lang="es-CL" sz="5400" noProof="0" dirty="0">
              <a:effectLst/>
            </a:endParaRPr>
          </a:p>
        </p:txBody>
      </p:sp>
      <p:sp>
        <p:nvSpPr>
          <p:cNvPr id="9" name="CuadroTexto 8">
            <a:extLst>
              <a:ext uri="{FF2B5EF4-FFF2-40B4-BE49-F238E27FC236}">
                <a16:creationId xmlns:a16="http://schemas.microsoft.com/office/drawing/2014/main" id="{3E2FC8C5-80DF-E0D9-1DF6-D79FBDFF7B34}"/>
              </a:ext>
            </a:extLst>
          </p:cNvPr>
          <p:cNvSpPr txBox="1"/>
          <p:nvPr/>
        </p:nvSpPr>
        <p:spPr>
          <a:xfrm>
            <a:off x="1618343" y="1687826"/>
            <a:ext cx="10553700" cy="1323439"/>
          </a:xfrm>
          <a:prstGeom prst="rect">
            <a:avLst/>
          </a:prstGeom>
          <a:noFill/>
          <a:ln w="57150">
            <a:solidFill>
              <a:srgbClr val="FF0000"/>
            </a:solidFill>
          </a:ln>
        </p:spPr>
        <p:txBody>
          <a:bodyPr wrap="square">
            <a:spAutoFit/>
          </a:bodyPr>
          <a:lstStyle/>
          <a:p>
            <a:pPr algn="just"/>
            <a:r>
              <a:rPr lang="es-CL" sz="4000" noProof="0" dirty="0"/>
              <a:t>Proceso en el que una sustancia (o sustancias) cambia para formar una o más sustancias nuevas.</a:t>
            </a:r>
          </a:p>
        </p:txBody>
      </p:sp>
      <p:sp>
        <p:nvSpPr>
          <p:cNvPr id="17" name="CuadroTexto 16">
            <a:extLst>
              <a:ext uri="{FF2B5EF4-FFF2-40B4-BE49-F238E27FC236}">
                <a16:creationId xmlns:a16="http://schemas.microsoft.com/office/drawing/2014/main" id="{6F49D0F6-07A5-6BB5-C31A-8794F316DF6F}"/>
              </a:ext>
            </a:extLst>
          </p:cNvPr>
          <p:cNvSpPr txBox="1"/>
          <p:nvPr/>
        </p:nvSpPr>
        <p:spPr>
          <a:xfrm>
            <a:off x="12573000" y="4511576"/>
            <a:ext cx="4724400" cy="2308324"/>
          </a:xfrm>
          <a:prstGeom prst="rect">
            <a:avLst/>
          </a:prstGeom>
          <a:noFill/>
          <a:ln w="38100">
            <a:solidFill>
              <a:schemeClr val="accent3">
                <a:lumMod val="75000"/>
              </a:schemeClr>
            </a:solidFill>
          </a:ln>
        </p:spPr>
        <p:txBody>
          <a:bodyPr wrap="square">
            <a:spAutoFit/>
          </a:bodyPr>
          <a:lstStyle/>
          <a:p>
            <a:pPr algn="just"/>
            <a:r>
              <a:rPr lang="es-CL" sz="3600" noProof="0" dirty="0"/>
              <a:t>La estequiometría es el estudio cuantitativo de reactivos y productos en una reacción química.</a:t>
            </a:r>
          </a:p>
        </p:txBody>
      </p:sp>
    </p:spTree>
    <p:extLst>
      <p:ext uri="{BB962C8B-B14F-4D97-AF65-F5344CB8AC3E}">
        <p14:creationId xmlns:p14="http://schemas.microsoft.com/office/powerpoint/2010/main" val="2676553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6">
            <a:extLst>
              <a:ext uri="{FF2B5EF4-FFF2-40B4-BE49-F238E27FC236}">
                <a16:creationId xmlns:a16="http://schemas.microsoft.com/office/drawing/2014/main" id="{D8963F96-2D26-6423-D842-588601326222}"/>
              </a:ext>
            </a:extLst>
          </p:cNvPr>
          <p:cNvSpPr>
            <a:spLocks noGrp="1" noChangeArrowheads="1"/>
          </p:cNvSpPr>
          <p:nvPr>
            <p:ph type="title"/>
          </p:nvPr>
        </p:nvSpPr>
        <p:spPr/>
        <p:txBody>
          <a:bodyPr/>
          <a:lstStyle/>
          <a:p>
            <a:pPr algn="l" eaLnBrk="1" hangingPunct="1"/>
            <a:r>
              <a:rPr lang="es-AR" altLang="es-CL" sz="6000" b="1"/>
              <a:t>Resumen:</a:t>
            </a:r>
            <a:endParaRPr lang="es-ES" altLang="es-CL" sz="6000" b="1"/>
          </a:p>
        </p:txBody>
      </p:sp>
      <p:pic>
        <p:nvPicPr>
          <p:cNvPr id="6147" name="Picture 4" descr="image004">
            <a:extLst>
              <a:ext uri="{FF2B5EF4-FFF2-40B4-BE49-F238E27FC236}">
                <a16:creationId xmlns:a16="http://schemas.microsoft.com/office/drawing/2014/main" id="{A7FACE90-E99A-5A76-F16E-B843421D4054}"/>
              </a:ext>
            </a:extLst>
          </p:cNvPr>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7631907" y="2157413"/>
            <a:ext cx="7560468" cy="1038225"/>
          </a:xfrm>
          <a:noFill/>
        </p:spPr>
      </p:pic>
      <p:pic>
        <p:nvPicPr>
          <p:cNvPr id="6148" name="Picture 5" descr="image006">
            <a:extLst>
              <a:ext uri="{FF2B5EF4-FFF2-40B4-BE49-F238E27FC236}">
                <a16:creationId xmlns:a16="http://schemas.microsoft.com/office/drawing/2014/main" id="{1FC5E019-41A4-5E0D-CD27-7773B4BD01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1907" y="3738563"/>
            <a:ext cx="752475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6" descr="image008">
            <a:extLst>
              <a:ext uri="{FF2B5EF4-FFF2-40B4-BE49-F238E27FC236}">
                <a16:creationId xmlns:a16="http://schemas.microsoft.com/office/drawing/2014/main" id="{96F387CA-AB91-C74D-61BD-3F7A7F951A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8601" y="5574507"/>
            <a:ext cx="704612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7" descr="image010">
            <a:extLst>
              <a:ext uri="{FF2B5EF4-FFF2-40B4-BE49-F238E27FC236}">
                <a16:creationId xmlns:a16="http://schemas.microsoft.com/office/drawing/2014/main" id="{6B18C526-1D37-99DD-71E5-FE3DF76462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39063" y="7315200"/>
            <a:ext cx="6853238" cy="2040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207" name="Group 63">
            <a:extLst>
              <a:ext uri="{FF2B5EF4-FFF2-40B4-BE49-F238E27FC236}">
                <a16:creationId xmlns:a16="http://schemas.microsoft.com/office/drawing/2014/main" id="{296CB1A6-F905-FCE9-4D0F-CAA0CDF172B9}"/>
              </a:ext>
            </a:extLst>
          </p:cNvPr>
          <p:cNvGraphicFramePr>
            <a:graphicFrameLocks noGrp="1"/>
          </p:cNvGraphicFramePr>
          <p:nvPr>
            <p:ph idx="1"/>
            <p:extLst>
              <p:ext uri="{D42A27DB-BD31-4B8C-83A1-F6EECF244321}">
                <p14:modId xmlns:p14="http://schemas.microsoft.com/office/powerpoint/2010/main" val="844782454"/>
              </p:ext>
            </p:extLst>
          </p:nvPr>
        </p:nvGraphicFramePr>
        <p:xfrm>
          <a:off x="2988470" y="2012156"/>
          <a:ext cx="12344400" cy="7627143"/>
        </p:xfrm>
        <a:graphic>
          <a:graphicData uri="http://schemas.openxmlformats.org/drawingml/2006/table">
            <a:tbl>
              <a:tblPr/>
              <a:tblGrid>
                <a:gridCol w="4350543">
                  <a:extLst>
                    <a:ext uri="{9D8B030D-6E8A-4147-A177-3AD203B41FA5}">
                      <a16:colId xmlns:a16="http://schemas.microsoft.com/office/drawing/2014/main" val="20000"/>
                    </a:ext>
                  </a:extLst>
                </a:gridCol>
                <a:gridCol w="7993857">
                  <a:extLst>
                    <a:ext uri="{9D8B030D-6E8A-4147-A177-3AD203B41FA5}">
                      <a16:colId xmlns:a16="http://schemas.microsoft.com/office/drawing/2014/main" val="20001"/>
                    </a:ext>
                  </a:extLst>
                </a:gridCol>
              </a:tblGrid>
              <a:tr h="17896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AR" sz="3600" b="0" i="0" u="none" strike="noStrike" cap="none" normalizeH="0" baseline="0" dirty="0">
                          <a:ln>
                            <a:noFill/>
                          </a:ln>
                          <a:solidFill>
                            <a:schemeClr val="tx1"/>
                          </a:solidFill>
                          <a:effectLst/>
                          <a:latin typeface="Arial" charset="0"/>
                        </a:rPr>
                        <a:t>A nivel más simple</a:t>
                      </a:r>
                      <a:endParaRPr kumimoji="0" lang="es-ES" sz="3600" b="0" i="0" u="none" strike="noStrike" cap="none" normalizeH="0" baseline="0" dirty="0">
                        <a:ln>
                          <a:noFill/>
                        </a:ln>
                        <a:solidFill>
                          <a:schemeClr val="tx1"/>
                        </a:solidFill>
                        <a:effectLst/>
                        <a:latin typeface="Arial" charset="0"/>
                      </a:endParaRPr>
                    </a:p>
                  </a:txBody>
                  <a:tcPr marL="137160" marR="137160" marT="68588" marB="6858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CL" sz="4200" b="0" i="0" u="none" strike="noStrike" cap="none" normalizeH="0" baseline="0" dirty="0">
                        <a:ln>
                          <a:noFill/>
                        </a:ln>
                        <a:solidFill>
                          <a:schemeClr val="tx1"/>
                        </a:solidFill>
                        <a:effectLst/>
                        <a:latin typeface="Arial" charset="0"/>
                      </a:endParaRPr>
                    </a:p>
                  </a:txBody>
                  <a:tcPr marL="137160" marR="137160" marT="68588" marB="6858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7896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AR" sz="3600" b="0" i="0" u="none" strike="noStrike" cap="none" normalizeH="0" baseline="0">
                          <a:ln>
                            <a:noFill/>
                          </a:ln>
                          <a:solidFill>
                            <a:schemeClr val="tx1"/>
                          </a:solidFill>
                          <a:effectLst/>
                          <a:latin typeface="Arial" charset="0"/>
                        </a:rPr>
                        <a:t>A nivel de Moles</a:t>
                      </a:r>
                      <a:endParaRPr kumimoji="0" lang="es-ES" sz="3600" b="0" i="0" u="none" strike="noStrike" cap="none" normalizeH="0" baseline="0">
                        <a:ln>
                          <a:noFill/>
                        </a:ln>
                        <a:solidFill>
                          <a:schemeClr val="tx1"/>
                        </a:solidFill>
                        <a:effectLst/>
                        <a:latin typeface="Arial" charset="0"/>
                      </a:endParaRPr>
                    </a:p>
                  </a:txBody>
                  <a:tcPr marL="137160" marR="137160" marT="68588" marB="6858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CL" sz="4200" b="0" i="0" u="none" strike="noStrike" cap="none" normalizeH="0" baseline="0" dirty="0">
                        <a:ln>
                          <a:noFill/>
                        </a:ln>
                        <a:solidFill>
                          <a:schemeClr val="tx1"/>
                        </a:solidFill>
                        <a:effectLst/>
                        <a:latin typeface="Arial" charset="0"/>
                      </a:endParaRPr>
                    </a:p>
                  </a:txBody>
                  <a:tcPr marL="137160" marR="137160" marT="68588" marB="6858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7871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AR" sz="3600" b="0" i="0" u="none" strike="noStrike" cap="none" normalizeH="0" baseline="0">
                          <a:ln>
                            <a:noFill/>
                          </a:ln>
                          <a:solidFill>
                            <a:schemeClr val="tx1"/>
                          </a:solidFill>
                          <a:effectLst/>
                          <a:latin typeface="Arial" charset="0"/>
                        </a:rPr>
                        <a:t>A nivel de 6,02*10</a:t>
                      </a:r>
                      <a:r>
                        <a:rPr kumimoji="0" lang="es-AR" sz="3600" b="0" i="0" u="none" strike="noStrike" cap="none" normalizeH="0" baseline="30000">
                          <a:ln>
                            <a:noFill/>
                          </a:ln>
                          <a:solidFill>
                            <a:schemeClr val="tx1"/>
                          </a:solidFill>
                          <a:effectLst/>
                          <a:latin typeface="Arial" charset="0"/>
                        </a:rPr>
                        <a:t>23 </a:t>
                      </a:r>
                      <a:r>
                        <a:rPr kumimoji="0" lang="es-AR" sz="3600" b="0" i="0" u="none" strike="noStrike" cap="none" normalizeH="0" baseline="0">
                          <a:ln>
                            <a:noFill/>
                          </a:ln>
                          <a:solidFill>
                            <a:schemeClr val="tx1"/>
                          </a:solidFill>
                          <a:effectLst/>
                          <a:latin typeface="Arial" charset="0"/>
                        </a:rPr>
                        <a:t>Moléculas</a:t>
                      </a:r>
                      <a:endParaRPr kumimoji="0" lang="es-ES" sz="3600" b="0" i="0" u="none" strike="noStrike" cap="none" normalizeH="0" baseline="0">
                        <a:ln>
                          <a:noFill/>
                        </a:ln>
                        <a:solidFill>
                          <a:schemeClr val="tx1"/>
                        </a:solidFill>
                        <a:effectLst/>
                        <a:latin typeface="Arial" charset="0"/>
                      </a:endParaRPr>
                    </a:p>
                  </a:txBody>
                  <a:tcPr marL="137160" marR="137160" marT="68588" marB="6858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CL" sz="4200" b="0" i="0" u="none" strike="noStrike" cap="none" normalizeH="0" baseline="0" dirty="0">
                        <a:ln>
                          <a:noFill/>
                        </a:ln>
                        <a:solidFill>
                          <a:schemeClr val="tx1"/>
                        </a:solidFill>
                        <a:effectLst/>
                        <a:latin typeface="Arial" charset="0"/>
                      </a:endParaRPr>
                    </a:p>
                  </a:txBody>
                  <a:tcPr marL="137160" marR="137160" marT="68588" marB="6858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2606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AR" sz="3600" b="0" i="0" u="none" strike="noStrike" cap="none" normalizeH="0" baseline="0">
                          <a:ln>
                            <a:noFill/>
                          </a:ln>
                          <a:solidFill>
                            <a:schemeClr val="tx1"/>
                          </a:solidFill>
                          <a:effectLst/>
                          <a:latin typeface="Arial" charset="0"/>
                        </a:rPr>
                        <a:t>A nivel de masa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s-AR" sz="3600" b="0" i="0" u="none" strike="noStrike" cap="none" normalizeH="0" baseline="0">
                          <a:ln>
                            <a:noFill/>
                          </a:ln>
                          <a:solidFill>
                            <a:schemeClr val="tx1"/>
                          </a:solidFill>
                          <a:effectLst/>
                          <a:latin typeface="Arial" charset="0"/>
                        </a:rPr>
                        <a:t>(Ley de conservación )</a:t>
                      </a:r>
                      <a:endParaRPr kumimoji="0" lang="es-ES" sz="3600" b="0" i="0" u="none" strike="noStrike" cap="none" normalizeH="0" baseline="0">
                        <a:ln>
                          <a:noFill/>
                        </a:ln>
                        <a:solidFill>
                          <a:schemeClr val="tx1"/>
                        </a:solidFill>
                        <a:effectLst/>
                        <a:latin typeface="Arial" charset="0"/>
                      </a:endParaRPr>
                    </a:p>
                  </a:txBody>
                  <a:tcPr marL="137160" marR="137160" marT="68588" marB="6858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CL" sz="4200" b="0" i="0" u="none" strike="noStrike" cap="none" normalizeH="0" baseline="0" dirty="0">
                        <a:ln>
                          <a:noFill/>
                        </a:ln>
                        <a:solidFill>
                          <a:schemeClr val="tx1"/>
                        </a:solidFill>
                        <a:effectLst/>
                        <a:latin typeface="Arial" charset="0"/>
                      </a:endParaRPr>
                    </a:p>
                  </a:txBody>
                  <a:tcPr marL="137160" marR="137160" marT="68588" marB="6858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6168" name="7 Marcador de fecha">
            <a:extLst>
              <a:ext uri="{FF2B5EF4-FFF2-40B4-BE49-F238E27FC236}">
                <a16:creationId xmlns:a16="http://schemas.microsoft.com/office/drawing/2014/main" id="{48F51CF0-4DB6-EB74-BF7A-57101D1A0D41}"/>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800">
                <a:solidFill>
                  <a:schemeClr val="tx1"/>
                </a:solidFill>
                <a:latin typeface="Arial" panose="020B0604020202020204" pitchFamily="34" charset="0"/>
              </a:defRPr>
            </a:lvl1pPr>
            <a:lvl2pPr marL="1114425" indent="-428625">
              <a:spcBef>
                <a:spcPct val="20000"/>
              </a:spcBef>
              <a:buChar char="–"/>
              <a:defRPr sz="4200">
                <a:solidFill>
                  <a:schemeClr val="tx1"/>
                </a:solidFill>
                <a:latin typeface="Arial" panose="020B0604020202020204" pitchFamily="34" charset="0"/>
              </a:defRPr>
            </a:lvl2pPr>
            <a:lvl3pPr marL="1714500" indent="-342900">
              <a:spcBef>
                <a:spcPct val="20000"/>
              </a:spcBef>
              <a:buChar char="•"/>
              <a:defRPr sz="3600">
                <a:solidFill>
                  <a:schemeClr val="tx1"/>
                </a:solidFill>
                <a:latin typeface="Arial" panose="020B0604020202020204" pitchFamily="34" charset="0"/>
              </a:defRPr>
            </a:lvl3pPr>
            <a:lvl4pPr marL="2400300" indent="-342900">
              <a:spcBef>
                <a:spcPct val="20000"/>
              </a:spcBef>
              <a:buChar char="–"/>
              <a:defRPr sz="3000">
                <a:solidFill>
                  <a:schemeClr val="tx1"/>
                </a:solidFill>
                <a:latin typeface="Arial" panose="020B0604020202020204" pitchFamily="34" charset="0"/>
              </a:defRPr>
            </a:lvl4pPr>
            <a:lvl5pPr marL="3086100" indent="-342900">
              <a:spcBef>
                <a:spcPct val="20000"/>
              </a:spcBef>
              <a:buChar char="»"/>
              <a:defRPr sz="3000">
                <a:solidFill>
                  <a:schemeClr val="tx1"/>
                </a:solidFill>
                <a:latin typeface="Arial" panose="020B0604020202020204" pitchFamily="34" charset="0"/>
              </a:defRPr>
            </a:lvl5pPr>
            <a:lvl6pPr marL="3771900" indent="-342900" eaLnBrk="0" fontAlgn="base" hangingPunct="0">
              <a:spcBef>
                <a:spcPct val="20000"/>
              </a:spcBef>
              <a:spcAft>
                <a:spcPct val="0"/>
              </a:spcAft>
              <a:buChar char="»"/>
              <a:defRPr sz="3000">
                <a:solidFill>
                  <a:schemeClr val="tx1"/>
                </a:solidFill>
                <a:latin typeface="Arial" panose="020B0604020202020204" pitchFamily="34" charset="0"/>
              </a:defRPr>
            </a:lvl6pPr>
            <a:lvl7pPr marL="4457700" indent="-342900" eaLnBrk="0" fontAlgn="base" hangingPunct="0">
              <a:spcBef>
                <a:spcPct val="20000"/>
              </a:spcBef>
              <a:spcAft>
                <a:spcPct val="0"/>
              </a:spcAft>
              <a:buChar char="»"/>
              <a:defRPr sz="3000">
                <a:solidFill>
                  <a:schemeClr val="tx1"/>
                </a:solidFill>
                <a:latin typeface="Arial" panose="020B0604020202020204" pitchFamily="34" charset="0"/>
              </a:defRPr>
            </a:lvl7pPr>
            <a:lvl8pPr marL="5143500" indent="-342900" eaLnBrk="0" fontAlgn="base" hangingPunct="0">
              <a:spcBef>
                <a:spcPct val="20000"/>
              </a:spcBef>
              <a:spcAft>
                <a:spcPct val="0"/>
              </a:spcAft>
              <a:buChar char="»"/>
              <a:defRPr sz="3000">
                <a:solidFill>
                  <a:schemeClr val="tx1"/>
                </a:solidFill>
                <a:latin typeface="Arial" panose="020B0604020202020204" pitchFamily="34" charset="0"/>
              </a:defRPr>
            </a:lvl8pPr>
            <a:lvl9pPr marL="5829300" indent="-342900" eaLnBrk="0" fontAlgn="base" hangingPunct="0">
              <a:spcBef>
                <a:spcPct val="20000"/>
              </a:spcBef>
              <a:spcAft>
                <a:spcPct val="0"/>
              </a:spcAft>
              <a:buChar char="»"/>
              <a:defRPr sz="3000">
                <a:solidFill>
                  <a:schemeClr val="tx1"/>
                </a:solidFill>
                <a:latin typeface="Arial" panose="020B0604020202020204" pitchFamily="34" charset="0"/>
              </a:defRPr>
            </a:lvl9pPr>
          </a:lstStyle>
          <a:p>
            <a:pPr>
              <a:spcBef>
                <a:spcPct val="0"/>
              </a:spcBef>
              <a:buFontTx/>
              <a:buNone/>
            </a:pPr>
            <a:fld id="{0FCC0377-BAC4-44AD-BEFF-B9FF95919817}" type="datetime8">
              <a:rPr lang="es-CL" altLang="es-CL" sz="2100"/>
              <a:pPr>
                <a:spcBef>
                  <a:spcPct val="0"/>
                </a:spcBef>
                <a:buFontTx/>
                <a:buNone/>
              </a:pPr>
              <a:t>22-05-2025 15:33</a:t>
            </a:fld>
            <a:endParaRPr lang="es-ES" altLang="es-CL" sz="2100"/>
          </a:p>
        </p:txBody>
      </p:sp>
      <p:sp>
        <p:nvSpPr>
          <p:cNvPr id="6171" name="1 CuadroTexto">
            <a:extLst>
              <a:ext uri="{FF2B5EF4-FFF2-40B4-BE49-F238E27FC236}">
                <a16:creationId xmlns:a16="http://schemas.microsoft.com/office/drawing/2014/main" id="{7E06E80B-E870-91B0-288F-245553C11E96}"/>
              </a:ext>
            </a:extLst>
          </p:cNvPr>
          <p:cNvSpPr txBox="1">
            <a:spLocks noChangeArrowheads="1"/>
          </p:cNvSpPr>
          <p:nvPr/>
        </p:nvSpPr>
        <p:spPr bwMode="auto">
          <a:xfrm>
            <a:off x="7848601" y="2814638"/>
            <a:ext cx="1512095" cy="5078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CL" altLang="es-ES" sz="2700"/>
          </a:p>
        </p:txBody>
      </p:sp>
      <p:pic>
        <p:nvPicPr>
          <p:cNvPr id="6172" name="Picture 27">
            <a:extLst>
              <a:ext uri="{FF2B5EF4-FFF2-40B4-BE49-F238E27FC236}">
                <a16:creationId xmlns:a16="http://schemas.microsoft.com/office/drawing/2014/main" id="{F9F378A6-60E2-A39E-0345-AFEA1BE90F0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60745" y="2852738"/>
            <a:ext cx="1516856" cy="54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73" name="Picture 28">
            <a:extLst>
              <a:ext uri="{FF2B5EF4-FFF2-40B4-BE49-F238E27FC236}">
                <a16:creationId xmlns:a16="http://schemas.microsoft.com/office/drawing/2014/main" id="{7DB64D40-5BA5-3B6C-107D-9275D12A417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75345" y="2793208"/>
            <a:ext cx="1297781" cy="469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74" name="Picture 29">
            <a:extLst>
              <a:ext uri="{FF2B5EF4-FFF2-40B4-BE49-F238E27FC236}">
                <a16:creationId xmlns:a16="http://schemas.microsoft.com/office/drawing/2014/main" id="{6FEB737C-947D-056A-8142-6B942EE48F9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82675" y="2793208"/>
            <a:ext cx="1516857" cy="54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75" name="Imagen 1">
            <a:extLst>
              <a:ext uri="{FF2B5EF4-FFF2-40B4-BE49-F238E27FC236}">
                <a16:creationId xmlns:a16="http://schemas.microsoft.com/office/drawing/2014/main" id="{0FDE97BC-8913-3A20-E250-1919B15BC15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01513" y="302420"/>
            <a:ext cx="3300413"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5 Imagen" descr="ico_concepto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49534" y="-30925"/>
            <a:ext cx="1085865" cy="113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16 Grupo"/>
          <p:cNvGrpSpPr>
            <a:grpSpLocks/>
          </p:cNvGrpSpPr>
          <p:nvPr/>
        </p:nvGrpSpPr>
        <p:grpSpPr bwMode="auto">
          <a:xfrm>
            <a:off x="2286002" y="-30926"/>
            <a:ext cx="6425534" cy="1139449"/>
            <a:chOff x="131763" y="-120651"/>
            <a:chExt cx="4283634" cy="760413"/>
          </a:xfrm>
        </p:grpSpPr>
        <p:grpSp>
          <p:nvGrpSpPr>
            <p:cNvPr id="23" name="Group 2"/>
            <p:cNvGrpSpPr>
              <a:grpSpLocks/>
            </p:cNvGrpSpPr>
            <p:nvPr/>
          </p:nvGrpSpPr>
          <p:grpSpPr bwMode="auto">
            <a:xfrm>
              <a:off x="131763" y="-100013"/>
              <a:ext cx="4283634" cy="719138"/>
              <a:chOff x="83" y="-63"/>
              <a:chExt cx="2130" cy="453"/>
            </a:xfrm>
          </p:grpSpPr>
          <p:sp>
            <p:nvSpPr>
              <p:cNvPr id="25" name="37 Rectángulo redondeado"/>
              <p:cNvSpPr>
                <a:spLocks noChangeArrowheads="1"/>
              </p:cNvSpPr>
              <p:nvPr/>
            </p:nvSpPr>
            <p:spPr bwMode="auto">
              <a:xfrm>
                <a:off x="83" y="-63"/>
                <a:ext cx="2130" cy="453"/>
              </a:xfrm>
              <a:prstGeom prst="roundRect">
                <a:avLst>
                  <a:gd name="adj" fmla="val 16667"/>
                </a:avLst>
              </a:prstGeom>
              <a:solidFill>
                <a:srgbClr val="D9D9D9"/>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endParaRPr lang="es-CL" altLang="es-CL" sz="2700" dirty="0"/>
              </a:p>
            </p:txBody>
          </p:sp>
          <p:sp>
            <p:nvSpPr>
              <p:cNvPr id="26" name="38 CuadroTexto"/>
              <p:cNvSpPr txBox="1">
                <a:spLocks noChangeArrowheads="1"/>
              </p:cNvSpPr>
              <p:nvPr/>
            </p:nvSpPr>
            <p:spPr bwMode="auto">
              <a:xfrm>
                <a:off x="160" y="4"/>
                <a:ext cx="1354"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ES" altLang="es-CL" sz="3600" b="1" dirty="0"/>
                  <a:t>Leyes ponderales</a:t>
                </a:r>
              </a:p>
            </p:txBody>
          </p:sp>
        </p:grpSp>
        <p:pic>
          <p:nvPicPr>
            <p:cNvPr id="24" name="5 Imagen" descr="ico_concepto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4080" y="-120651"/>
              <a:ext cx="723901"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1 CuadroTexto"/>
          <p:cNvSpPr txBox="1"/>
          <p:nvPr/>
        </p:nvSpPr>
        <p:spPr>
          <a:xfrm>
            <a:off x="6427185" y="1903142"/>
            <a:ext cx="5525127" cy="830997"/>
          </a:xfrm>
          <a:prstGeom prst="rect">
            <a:avLst/>
          </a:prstGeom>
          <a:noFill/>
          <a:ln>
            <a:noFill/>
          </a:ln>
          <a:effectLst/>
        </p:spPr>
        <p:style>
          <a:lnRef idx="1">
            <a:schemeClr val="accent5"/>
          </a:lnRef>
          <a:fillRef idx="2">
            <a:schemeClr val="accent5"/>
          </a:fillRef>
          <a:effectRef idx="1">
            <a:schemeClr val="accent5"/>
          </a:effectRef>
          <a:fontRef idx="minor">
            <a:schemeClr val="dk1"/>
          </a:fontRef>
        </p:style>
        <p:txBody>
          <a:bodyPr wrap="square" rtlCol="0">
            <a:spAutoFit/>
          </a:bodyPr>
          <a:lstStyle/>
          <a:p>
            <a:pPr marL="514350" indent="-514350" algn="ctr"/>
            <a:r>
              <a:rPr lang="es-CL" sz="4800" b="1" dirty="0">
                <a:solidFill>
                  <a:srgbClr val="7030A0"/>
                </a:solidFill>
                <a:latin typeface="Arial" charset="0"/>
                <a:cs typeface="Arial" charset="0"/>
              </a:rPr>
              <a:t>Leyes ponderales</a:t>
            </a:r>
          </a:p>
        </p:txBody>
      </p:sp>
      <p:sp>
        <p:nvSpPr>
          <p:cNvPr id="27" name="26 Llamada rectangular redondeada"/>
          <p:cNvSpPr/>
          <p:nvPr/>
        </p:nvSpPr>
        <p:spPr>
          <a:xfrm>
            <a:off x="12585543" y="1903141"/>
            <a:ext cx="3163704" cy="877163"/>
          </a:xfrm>
          <a:prstGeom prst="wedgeRoundRectCallout">
            <a:avLst>
              <a:gd name="adj1" fmla="val -74491"/>
              <a:gd name="adj2" fmla="val 3499"/>
              <a:gd name="adj3" fmla="val 16667"/>
            </a:avLst>
          </a:prstGeom>
          <a:solidFill>
            <a:schemeClr val="accent6">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dirty="0">
                <a:solidFill>
                  <a:schemeClr val="tx1"/>
                </a:solidFill>
              </a:rPr>
              <a:t>Hace referencia al “peso” (masa).</a:t>
            </a:r>
          </a:p>
        </p:txBody>
      </p:sp>
      <p:sp>
        <p:nvSpPr>
          <p:cNvPr id="28" name="27 Llamada rectangular redondeada"/>
          <p:cNvSpPr/>
          <p:nvPr/>
        </p:nvSpPr>
        <p:spPr>
          <a:xfrm>
            <a:off x="2434823" y="1795128"/>
            <a:ext cx="3576831" cy="2376264"/>
          </a:xfrm>
          <a:prstGeom prst="wedgeRoundRectCallout">
            <a:avLst>
              <a:gd name="adj1" fmla="val 64728"/>
              <a:gd name="adj2" fmla="val -24480"/>
              <a:gd name="adj3" fmla="val 16667"/>
            </a:avLst>
          </a:prstGeom>
          <a:solidFill>
            <a:schemeClr val="accent6">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dirty="0">
                <a:solidFill>
                  <a:schemeClr val="tx1"/>
                </a:solidFill>
              </a:rPr>
              <a:t>Descripción de una regularidad observada en un fenómeno natural, en este caso en las reacciones químicas.</a:t>
            </a:r>
          </a:p>
        </p:txBody>
      </p:sp>
      <p:sp>
        <p:nvSpPr>
          <p:cNvPr id="29" name="28 Llamada rectangular redondeada"/>
          <p:cNvSpPr/>
          <p:nvPr/>
        </p:nvSpPr>
        <p:spPr>
          <a:xfrm>
            <a:off x="7795169" y="2983260"/>
            <a:ext cx="5669313" cy="1944216"/>
          </a:xfrm>
          <a:prstGeom prst="wedgeRoundRectCallout">
            <a:avLst>
              <a:gd name="adj1" fmla="val -20634"/>
              <a:gd name="adj2" fmla="val -65773"/>
              <a:gd name="adj3" fmla="val 16667"/>
            </a:avLst>
          </a:prstGeom>
          <a:solidFill>
            <a:srgbClr val="FFC000">
              <a:alpha val="3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L" sz="2400" dirty="0">
                <a:solidFill>
                  <a:schemeClr val="tx1"/>
                </a:solidFill>
              </a:rPr>
              <a:t>Son:</a:t>
            </a:r>
          </a:p>
          <a:p>
            <a:pPr marL="428625" indent="-428625" algn="just">
              <a:buFont typeface="Arial" panose="020B0604020202020204" pitchFamily="34" charset="0"/>
              <a:buChar char="•"/>
            </a:pPr>
            <a:r>
              <a:rPr lang="es-CL" sz="2400" dirty="0">
                <a:solidFill>
                  <a:schemeClr val="tx1"/>
                </a:solidFill>
              </a:rPr>
              <a:t>Ley de conservación de la masa</a:t>
            </a:r>
          </a:p>
          <a:p>
            <a:pPr marL="428625" indent="-428625" algn="just">
              <a:buFont typeface="Arial" panose="020B0604020202020204" pitchFamily="34" charset="0"/>
              <a:buChar char="•"/>
            </a:pPr>
            <a:r>
              <a:rPr lang="es-CL" sz="2400" dirty="0">
                <a:solidFill>
                  <a:schemeClr val="tx1"/>
                </a:solidFill>
              </a:rPr>
              <a:t>Ley de las proporciones definidas</a:t>
            </a:r>
          </a:p>
          <a:p>
            <a:pPr marL="428625" indent="-428625" algn="just">
              <a:buFont typeface="Arial" panose="020B0604020202020204" pitchFamily="34" charset="0"/>
              <a:buChar char="•"/>
            </a:pPr>
            <a:r>
              <a:rPr lang="es-CL" sz="2400" dirty="0">
                <a:solidFill>
                  <a:schemeClr val="tx1"/>
                </a:solidFill>
              </a:rPr>
              <a:t>Ley de las proporciones múltiples</a:t>
            </a:r>
          </a:p>
          <a:p>
            <a:pPr marL="428625" indent="-428625" algn="just">
              <a:buFont typeface="Arial" panose="020B0604020202020204" pitchFamily="34" charset="0"/>
              <a:buChar char="•"/>
            </a:pPr>
            <a:r>
              <a:rPr lang="es-CL" sz="2400" dirty="0">
                <a:solidFill>
                  <a:schemeClr val="tx1"/>
                </a:solidFill>
              </a:rPr>
              <a:t>Ley de las proporciones recíprocas</a:t>
            </a:r>
          </a:p>
        </p:txBody>
      </p:sp>
      <p:sp>
        <p:nvSpPr>
          <p:cNvPr id="3" name="2 Flecha abajo"/>
          <p:cNvSpPr/>
          <p:nvPr/>
        </p:nvSpPr>
        <p:spPr>
          <a:xfrm>
            <a:off x="8711952" y="5091485"/>
            <a:ext cx="864096" cy="1080120"/>
          </a:xfrm>
          <a:prstGeom prst="down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2700" dirty="0"/>
          </a:p>
        </p:txBody>
      </p:sp>
      <p:sp>
        <p:nvSpPr>
          <p:cNvPr id="17" name="16 CuadroTexto"/>
          <p:cNvSpPr txBox="1"/>
          <p:nvPr/>
        </p:nvSpPr>
        <p:spPr>
          <a:xfrm>
            <a:off x="6696708" y="6223622"/>
            <a:ext cx="4840071" cy="830997"/>
          </a:xfrm>
          <a:prstGeom prst="rect">
            <a:avLst/>
          </a:prstGeom>
          <a:noFill/>
          <a:ln>
            <a:noFill/>
          </a:ln>
          <a:effectLst/>
        </p:spPr>
        <p:style>
          <a:lnRef idx="1">
            <a:schemeClr val="accent5"/>
          </a:lnRef>
          <a:fillRef idx="2">
            <a:schemeClr val="accent5"/>
          </a:fillRef>
          <a:effectRef idx="1">
            <a:schemeClr val="accent5"/>
          </a:effectRef>
          <a:fontRef idx="minor">
            <a:schemeClr val="dk1"/>
          </a:fontRef>
        </p:style>
        <p:txBody>
          <a:bodyPr wrap="square" rtlCol="0">
            <a:spAutoFit/>
          </a:bodyPr>
          <a:lstStyle/>
          <a:p>
            <a:pPr marL="514350" indent="-514350" algn="ctr"/>
            <a:r>
              <a:rPr lang="es-CL" sz="4800" b="1" dirty="0">
                <a:solidFill>
                  <a:srgbClr val="7030A0"/>
                </a:solidFill>
                <a:latin typeface="Arial" charset="0"/>
                <a:cs typeface="Arial" charset="0"/>
              </a:rPr>
              <a:t>Estequiometría</a:t>
            </a:r>
          </a:p>
        </p:txBody>
      </p:sp>
      <p:sp>
        <p:nvSpPr>
          <p:cNvPr id="18" name="17 Llamada rectangular redondeada"/>
          <p:cNvSpPr/>
          <p:nvPr/>
        </p:nvSpPr>
        <p:spPr>
          <a:xfrm>
            <a:off x="11680212" y="6171605"/>
            <a:ext cx="4228542" cy="864096"/>
          </a:xfrm>
          <a:prstGeom prst="wedgeRoundRectCallout">
            <a:avLst>
              <a:gd name="adj1" fmla="val -57126"/>
              <a:gd name="adj2" fmla="val -2942"/>
              <a:gd name="adj3" fmla="val 16667"/>
            </a:avLst>
          </a:prstGeom>
          <a:solidFill>
            <a:schemeClr val="accent6">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dirty="0">
                <a:solidFill>
                  <a:schemeClr val="tx1"/>
                </a:solidFill>
              </a:rPr>
              <a:t>¿Qué es la </a:t>
            </a:r>
            <a:r>
              <a:rPr lang="es-CL" sz="2400" dirty="0" err="1">
                <a:solidFill>
                  <a:schemeClr val="tx1"/>
                </a:solidFill>
              </a:rPr>
              <a:t>estequiometría</a:t>
            </a:r>
            <a:r>
              <a:rPr lang="es-CL" sz="2400" dirty="0">
                <a:solidFill>
                  <a:schemeClr val="tx1"/>
                </a:solidFill>
              </a:rPr>
              <a:t> y cuál es su utilidad?</a:t>
            </a:r>
          </a:p>
        </p:txBody>
      </p:sp>
      <p:pic>
        <p:nvPicPr>
          <p:cNvPr id="1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8284" y="7034718"/>
            <a:ext cx="6372708" cy="2886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34" name="Picture 2" descr="Resultado de imagen para stoichiometry"/>
          <p:cNvPicPr>
            <a:picLocks noChangeAspect="1" noChangeArrowheads="1"/>
          </p:cNvPicPr>
          <p:nvPr/>
        </p:nvPicPr>
        <p:blipFill rotWithShape="1">
          <a:blip r:embed="rId4">
            <a:extLst>
              <a:ext uri="{28A0092B-C50C-407E-A947-70E740481C1C}">
                <a14:useLocalDpi xmlns:a14="http://schemas.microsoft.com/office/drawing/2010/main" val="0"/>
              </a:ext>
            </a:extLst>
          </a:blip>
          <a:srcRect t="16850" b="48168"/>
          <a:stretch/>
        </p:blipFill>
        <p:spPr bwMode="auto">
          <a:xfrm>
            <a:off x="9292028" y="7735788"/>
            <a:ext cx="6587036" cy="1728192"/>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5F3C04C3-A3C3-2CB3-9DD9-349A265FC830}"/>
              </a:ext>
            </a:extLst>
          </p:cNvPr>
          <p:cNvPicPr>
            <a:picLocks noChangeAspect="1"/>
          </p:cNvPicPr>
          <p:nvPr/>
        </p:nvPicPr>
        <p:blipFill>
          <a:blip r:embed="rId5"/>
          <a:stretch>
            <a:fillRect/>
          </a:stretch>
        </p:blipFill>
        <p:spPr>
          <a:xfrm>
            <a:off x="14604583" y="306339"/>
            <a:ext cx="3301271" cy="1033362"/>
          </a:xfrm>
          <a:prstGeom prst="rect">
            <a:avLst/>
          </a:prstGeom>
        </p:spPr>
      </p:pic>
    </p:spTree>
    <p:extLst>
      <p:ext uri="{BB962C8B-B14F-4D97-AF65-F5344CB8AC3E}">
        <p14:creationId xmlns:p14="http://schemas.microsoft.com/office/powerpoint/2010/main" val="4226008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16 Grupo"/>
          <p:cNvGrpSpPr>
            <a:grpSpLocks/>
          </p:cNvGrpSpPr>
          <p:nvPr/>
        </p:nvGrpSpPr>
        <p:grpSpPr bwMode="auto">
          <a:xfrm>
            <a:off x="2286002" y="-30926"/>
            <a:ext cx="6425534" cy="1139449"/>
            <a:chOff x="131763" y="-120651"/>
            <a:chExt cx="4283634" cy="760413"/>
          </a:xfrm>
        </p:grpSpPr>
        <p:grpSp>
          <p:nvGrpSpPr>
            <p:cNvPr id="5" name="Group 2"/>
            <p:cNvGrpSpPr>
              <a:grpSpLocks/>
            </p:cNvGrpSpPr>
            <p:nvPr/>
          </p:nvGrpSpPr>
          <p:grpSpPr bwMode="auto">
            <a:xfrm>
              <a:off x="131763" y="-100013"/>
              <a:ext cx="4283634" cy="719138"/>
              <a:chOff x="83" y="-63"/>
              <a:chExt cx="2130" cy="453"/>
            </a:xfrm>
          </p:grpSpPr>
          <p:sp>
            <p:nvSpPr>
              <p:cNvPr id="7" name="37 Rectángulo redondeado"/>
              <p:cNvSpPr>
                <a:spLocks noChangeArrowheads="1"/>
              </p:cNvSpPr>
              <p:nvPr/>
            </p:nvSpPr>
            <p:spPr bwMode="auto">
              <a:xfrm>
                <a:off x="83" y="-63"/>
                <a:ext cx="2130" cy="453"/>
              </a:xfrm>
              <a:prstGeom prst="roundRect">
                <a:avLst>
                  <a:gd name="adj" fmla="val 16667"/>
                </a:avLst>
              </a:prstGeom>
              <a:solidFill>
                <a:srgbClr val="D9D9D9"/>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endParaRPr lang="es-CL" altLang="es-CL" sz="2700" dirty="0"/>
              </a:p>
            </p:txBody>
          </p:sp>
          <p:sp>
            <p:nvSpPr>
              <p:cNvPr id="8" name="38 CuadroTexto"/>
              <p:cNvSpPr txBox="1">
                <a:spLocks noChangeArrowheads="1"/>
              </p:cNvSpPr>
              <p:nvPr/>
            </p:nvSpPr>
            <p:spPr bwMode="auto">
              <a:xfrm>
                <a:off x="160" y="4"/>
                <a:ext cx="1354"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ES" altLang="es-CL" sz="3600" b="1" dirty="0"/>
                  <a:t>Leyes ponderales</a:t>
                </a:r>
              </a:p>
            </p:txBody>
          </p:sp>
        </p:grpSp>
        <p:pic>
          <p:nvPicPr>
            <p:cNvPr id="6" name="5 Imagen" descr="ico_concepto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4080" y="-120651"/>
              <a:ext cx="723901"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5 Rectángulo"/>
          <p:cNvSpPr>
            <a:spLocks noChangeArrowheads="1"/>
          </p:cNvSpPr>
          <p:nvPr/>
        </p:nvSpPr>
        <p:spPr bwMode="auto">
          <a:xfrm>
            <a:off x="2663280" y="1330262"/>
            <a:ext cx="12961440" cy="507831"/>
          </a:xfrm>
          <a:prstGeom prst="rect">
            <a:avLst/>
          </a:prstGeom>
          <a:solidFill>
            <a:srgbClr val="7030A0"/>
          </a:solidFill>
          <a:ln>
            <a:noFill/>
          </a:ln>
        </p:spPr>
        <p:txBody>
          <a:bodyPr wrap="square">
            <a:sp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indent="0" algn="ctr" eaLnBrk="1" hangingPunct="1">
              <a:spcAft>
                <a:spcPts val="900"/>
              </a:spcAft>
            </a:pPr>
            <a:r>
              <a:rPr lang="es-ES" altLang="es-CL" sz="2700" dirty="0">
                <a:solidFill>
                  <a:schemeClr val="bg1"/>
                </a:solidFill>
              </a:rPr>
              <a:t>Ahora analiza cada imagen y asóciala a la ley ponderal que mejor represente.</a:t>
            </a:r>
          </a:p>
        </p:txBody>
      </p:sp>
      <p:sp>
        <p:nvSpPr>
          <p:cNvPr id="11" name="10 Rectángulo"/>
          <p:cNvSpPr/>
          <p:nvPr/>
        </p:nvSpPr>
        <p:spPr>
          <a:xfrm>
            <a:off x="2879304" y="2119164"/>
            <a:ext cx="6156684" cy="38340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2700" dirty="0"/>
          </a:p>
        </p:txBody>
      </p:sp>
      <p:sp>
        <p:nvSpPr>
          <p:cNvPr id="12" name="11 Rectángulo"/>
          <p:cNvSpPr/>
          <p:nvPr/>
        </p:nvSpPr>
        <p:spPr>
          <a:xfrm>
            <a:off x="2879304" y="6223620"/>
            <a:ext cx="6156684" cy="3672408"/>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2700" dirty="0"/>
          </a:p>
        </p:txBody>
      </p:sp>
      <p:sp>
        <p:nvSpPr>
          <p:cNvPr id="14" name="13 Rectángulo"/>
          <p:cNvSpPr/>
          <p:nvPr/>
        </p:nvSpPr>
        <p:spPr>
          <a:xfrm>
            <a:off x="9213764" y="2095203"/>
            <a:ext cx="6156684" cy="38340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2700" dirty="0"/>
          </a:p>
        </p:txBody>
      </p:sp>
      <p:sp>
        <p:nvSpPr>
          <p:cNvPr id="15" name="14 Rectángulo"/>
          <p:cNvSpPr/>
          <p:nvPr/>
        </p:nvSpPr>
        <p:spPr>
          <a:xfrm>
            <a:off x="9213764" y="6223620"/>
            <a:ext cx="6156684" cy="3672408"/>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2700" dirty="0"/>
          </a:p>
        </p:txBody>
      </p:sp>
      <p:sp>
        <p:nvSpPr>
          <p:cNvPr id="16" name="5 Rectángulo"/>
          <p:cNvSpPr>
            <a:spLocks noChangeArrowheads="1"/>
          </p:cNvSpPr>
          <p:nvPr/>
        </p:nvSpPr>
        <p:spPr bwMode="auto">
          <a:xfrm>
            <a:off x="2893669" y="5359524"/>
            <a:ext cx="6142322"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indent="0" algn="ctr" eaLnBrk="1" hangingPunct="1">
              <a:spcAft>
                <a:spcPts val="900"/>
              </a:spcAft>
            </a:pPr>
            <a:r>
              <a:rPr lang="es-ES" altLang="es-CL" sz="2700" b="1" dirty="0">
                <a:solidFill>
                  <a:srgbClr val="7030A0"/>
                </a:solidFill>
              </a:rPr>
              <a:t>Ley de conservación de la masa</a:t>
            </a:r>
          </a:p>
        </p:txBody>
      </p:sp>
      <p:sp>
        <p:nvSpPr>
          <p:cNvPr id="17" name="5 Rectángulo"/>
          <p:cNvSpPr>
            <a:spLocks noChangeArrowheads="1"/>
          </p:cNvSpPr>
          <p:nvPr/>
        </p:nvSpPr>
        <p:spPr bwMode="auto">
          <a:xfrm>
            <a:off x="9213766" y="5345586"/>
            <a:ext cx="6142322"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indent="0" algn="ctr" eaLnBrk="1" hangingPunct="1">
              <a:spcAft>
                <a:spcPts val="900"/>
              </a:spcAft>
            </a:pPr>
            <a:r>
              <a:rPr lang="es-ES" altLang="es-CL" sz="2700" b="1" dirty="0">
                <a:solidFill>
                  <a:srgbClr val="7030A0"/>
                </a:solidFill>
              </a:rPr>
              <a:t>Ley de proporciones definidas</a:t>
            </a:r>
          </a:p>
        </p:txBody>
      </p:sp>
      <p:sp>
        <p:nvSpPr>
          <p:cNvPr id="18" name="5 Rectángulo"/>
          <p:cNvSpPr>
            <a:spLocks noChangeArrowheads="1"/>
          </p:cNvSpPr>
          <p:nvPr/>
        </p:nvSpPr>
        <p:spPr bwMode="auto">
          <a:xfrm>
            <a:off x="2879306" y="9340905"/>
            <a:ext cx="6142322"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indent="0" algn="ctr" eaLnBrk="1" hangingPunct="1">
              <a:spcAft>
                <a:spcPts val="900"/>
              </a:spcAft>
            </a:pPr>
            <a:r>
              <a:rPr lang="es-ES" altLang="es-CL" sz="2700" b="1" dirty="0">
                <a:solidFill>
                  <a:srgbClr val="7030A0"/>
                </a:solidFill>
              </a:rPr>
              <a:t>Ley de proporciones múltiples</a:t>
            </a:r>
          </a:p>
        </p:txBody>
      </p:sp>
      <p:sp>
        <p:nvSpPr>
          <p:cNvPr id="19" name="5 Rectángulo"/>
          <p:cNvSpPr>
            <a:spLocks noChangeArrowheads="1"/>
          </p:cNvSpPr>
          <p:nvPr/>
        </p:nvSpPr>
        <p:spPr bwMode="auto">
          <a:xfrm>
            <a:off x="9228128" y="9342030"/>
            <a:ext cx="6142322"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indent="0" algn="ctr" eaLnBrk="1" hangingPunct="1">
              <a:spcAft>
                <a:spcPts val="900"/>
              </a:spcAft>
            </a:pPr>
            <a:r>
              <a:rPr lang="es-ES" altLang="es-CL" sz="2700" b="1" dirty="0">
                <a:solidFill>
                  <a:srgbClr val="7030A0"/>
                </a:solidFill>
              </a:rPr>
              <a:t>Ley de proporciones recíprocas</a:t>
            </a:r>
          </a:p>
        </p:txBody>
      </p:sp>
      <p:pic>
        <p:nvPicPr>
          <p:cNvPr id="57" name="Picture 6" descr="http://www.uv.es/madomin/miweb/imagenes/Lavoisi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2450" y="2287714"/>
            <a:ext cx="2857500" cy="307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54 Llamada rectangular redondeada"/>
          <p:cNvSpPr/>
          <p:nvPr/>
        </p:nvSpPr>
        <p:spPr>
          <a:xfrm>
            <a:off x="5893496" y="2209914"/>
            <a:ext cx="3077558" cy="1350822"/>
          </a:xfrm>
          <a:prstGeom prst="wedgeRoundRectCallout">
            <a:avLst>
              <a:gd name="adj1" fmla="val -78858"/>
              <a:gd name="adj2" fmla="val 3616"/>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eaLnBrk="1" hangingPunct="1"/>
            <a:r>
              <a:rPr lang="es-CL" altLang="es-CL" dirty="0">
                <a:solidFill>
                  <a:schemeClr val="tx1"/>
                </a:solidFill>
              </a:rPr>
              <a:t>En toda reacción química la </a:t>
            </a:r>
            <a:r>
              <a:rPr lang="es-CL" altLang="es-CL" b="1" dirty="0">
                <a:solidFill>
                  <a:srgbClr val="7030A0"/>
                </a:solidFill>
              </a:rPr>
              <a:t>masa de los reactantes</a:t>
            </a:r>
            <a:r>
              <a:rPr lang="es-CL" altLang="es-CL" dirty="0">
                <a:solidFill>
                  <a:schemeClr val="tx1"/>
                </a:solidFill>
              </a:rPr>
              <a:t> es </a:t>
            </a:r>
            <a:r>
              <a:rPr lang="es-CL" altLang="es-CL" b="1" dirty="0">
                <a:solidFill>
                  <a:srgbClr val="7030A0"/>
                </a:solidFill>
              </a:rPr>
              <a:t>igual</a:t>
            </a:r>
            <a:r>
              <a:rPr lang="es-CL" altLang="es-CL" dirty="0">
                <a:solidFill>
                  <a:schemeClr val="tx1"/>
                </a:solidFill>
              </a:rPr>
              <a:t> a la </a:t>
            </a:r>
            <a:r>
              <a:rPr lang="es-CL" altLang="es-CL" b="1" dirty="0">
                <a:solidFill>
                  <a:srgbClr val="7030A0"/>
                </a:solidFill>
              </a:rPr>
              <a:t>masa de los productos</a:t>
            </a:r>
            <a:r>
              <a:rPr lang="es-CL" altLang="es-CL" dirty="0">
                <a:solidFill>
                  <a:schemeClr val="tx1"/>
                </a:solidFill>
              </a:rPr>
              <a:t>.</a:t>
            </a:r>
          </a:p>
        </p:txBody>
      </p:sp>
      <p:sp>
        <p:nvSpPr>
          <p:cNvPr id="58" name="9 Rectángulo"/>
          <p:cNvSpPr>
            <a:spLocks noChangeArrowheads="1"/>
          </p:cNvSpPr>
          <p:nvPr/>
        </p:nvSpPr>
        <p:spPr bwMode="auto">
          <a:xfrm>
            <a:off x="5994477" y="4574695"/>
            <a:ext cx="289321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s-CL" altLang="es-CL" sz="2100" dirty="0" err="1"/>
              <a:t>Antoine</a:t>
            </a:r>
            <a:r>
              <a:rPr lang="es-CL" altLang="es-CL" sz="2100" dirty="0"/>
              <a:t> Lavoisier</a:t>
            </a:r>
          </a:p>
          <a:p>
            <a:pPr algn="ctr" eaLnBrk="1" hangingPunct="1"/>
            <a:r>
              <a:rPr lang="es-CL" altLang="es-CL" sz="2100" dirty="0"/>
              <a:t>(1743-1794)</a:t>
            </a:r>
          </a:p>
        </p:txBody>
      </p:sp>
      <p:pic>
        <p:nvPicPr>
          <p:cNvPr id="59" name="Picture 2" descr="https://encrypted-tbn2.google.com/images?q=tbn:ANd9GcRpwCXIin-O3YLm9PcrYPlPpHISYjlAA15yQT84mjpWbkTAd6B2"/>
          <p:cNvPicPr>
            <a:picLocks noChangeAspect="1" noChangeArrowheads="1"/>
          </p:cNvPicPr>
          <p:nvPr/>
        </p:nvPicPr>
        <p:blipFill rotWithShape="1">
          <a:blip r:embed="rId4">
            <a:extLst>
              <a:ext uri="{28A0092B-C50C-407E-A947-70E740481C1C}">
                <a14:useLocalDpi xmlns:a14="http://schemas.microsoft.com/office/drawing/2010/main" val="0"/>
              </a:ext>
            </a:extLst>
          </a:blip>
          <a:srcRect b="6779"/>
          <a:stretch/>
        </p:blipFill>
        <p:spPr bwMode="auto">
          <a:xfrm>
            <a:off x="9336139" y="2183071"/>
            <a:ext cx="2887217" cy="3162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9 Rectángulo"/>
          <p:cNvSpPr>
            <a:spLocks noChangeArrowheads="1"/>
          </p:cNvSpPr>
          <p:nvPr/>
        </p:nvSpPr>
        <p:spPr bwMode="auto">
          <a:xfrm>
            <a:off x="12600384" y="4521970"/>
            <a:ext cx="229294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s-CL" altLang="es-CL" sz="2100" dirty="0"/>
              <a:t>Louis Proust</a:t>
            </a:r>
          </a:p>
          <a:p>
            <a:pPr algn="ctr" eaLnBrk="1" hangingPunct="1"/>
            <a:r>
              <a:rPr lang="es-CL" altLang="es-CL" sz="2100" dirty="0"/>
              <a:t>(1754-1826)</a:t>
            </a:r>
          </a:p>
        </p:txBody>
      </p:sp>
      <p:sp>
        <p:nvSpPr>
          <p:cNvPr id="56" name="55 Llamada rectangular redondeada"/>
          <p:cNvSpPr/>
          <p:nvPr/>
        </p:nvSpPr>
        <p:spPr>
          <a:xfrm>
            <a:off x="12224740" y="2287712"/>
            <a:ext cx="3075947" cy="1891125"/>
          </a:xfrm>
          <a:prstGeom prst="wedgeRoundRectCallout">
            <a:avLst>
              <a:gd name="adj1" fmla="val -66341"/>
              <a:gd name="adj2" fmla="val 25676"/>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eaLnBrk="1" hangingPunct="1"/>
            <a:r>
              <a:rPr lang="es-CL" altLang="es-CL" dirty="0">
                <a:solidFill>
                  <a:schemeClr val="tx1"/>
                </a:solidFill>
              </a:rPr>
              <a:t>Cuando dos o más elementos se unen para formar </a:t>
            </a:r>
            <a:r>
              <a:rPr lang="es-CL" altLang="es-CL" b="1" dirty="0">
                <a:solidFill>
                  <a:srgbClr val="7030A0"/>
                </a:solidFill>
              </a:rPr>
              <a:t>un compuesto</a:t>
            </a:r>
            <a:r>
              <a:rPr lang="es-CL" altLang="es-CL" dirty="0">
                <a:solidFill>
                  <a:schemeClr val="tx1"/>
                </a:solidFill>
              </a:rPr>
              <a:t>, lo hacen siempre en una</a:t>
            </a:r>
            <a:r>
              <a:rPr lang="es-CL" altLang="es-CL" b="1" dirty="0">
                <a:solidFill>
                  <a:srgbClr val="067DD9"/>
                </a:solidFill>
              </a:rPr>
              <a:t> </a:t>
            </a:r>
            <a:r>
              <a:rPr lang="es-CL" altLang="es-CL" b="1" dirty="0">
                <a:solidFill>
                  <a:srgbClr val="7030A0"/>
                </a:solidFill>
              </a:rPr>
              <a:t>proporción fija </a:t>
            </a:r>
            <a:r>
              <a:rPr lang="es-CL" altLang="es-CL" dirty="0">
                <a:solidFill>
                  <a:schemeClr val="tx1"/>
                </a:solidFill>
              </a:rPr>
              <a:t>y</a:t>
            </a:r>
            <a:r>
              <a:rPr lang="es-CL" altLang="es-CL" b="1" dirty="0">
                <a:solidFill>
                  <a:srgbClr val="067DD9"/>
                </a:solidFill>
              </a:rPr>
              <a:t> </a:t>
            </a:r>
            <a:r>
              <a:rPr lang="es-CL" altLang="es-CL" b="1" dirty="0">
                <a:solidFill>
                  <a:srgbClr val="7030A0"/>
                </a:solidFill>
              </a:rPr>
              <a:t>constante</a:t>
            </a:r>
            <a:r>
              <a:rPr lang="es-CL" altLang="es-CL" b="1" dirty="0">
                <a:solidFill>
                  <a:srgbClr val="067DD9"/>
                </a:solidFill>
              </a:rPr>
              <a:t> </a:t>
            </a:r>
            <a:r>
              <a:rPr lang="es-CL" altLang="es-CL" dirty="0">
                <a:solidFill>
                  <a:schemeClr val="tx1"/>
                </a:solidFill>
              </a:rPr>
              <a:t>de </a:t>
            </a:r>
            <a:r>
              <a:rPr lang="es-CL" altLang="es-CL" b="1" dirty="0">
                <a:solidFill>
                  <a:srgbClr val="7030A0"/>
                </a:solidFill>
              </a:rPr>
              <a:t>masas.</a:t>
            </a:r>
            <a:endParaRPr lang="es-CL" altLang="es-CL" dirty="0">
              <a:solidFill>
                <a:srgbClr val="7030A0"/>
              </a:solidFill>
            </a:endParaRPr>
          </a:p>
        </p:txBody>
      </p:sp>
      <p:pic>
        <p:nvPicPr>
          <p:cNvPr id="61" name="Picture 2" descr="https://encrypted-tbn0.google.com/images?q=tbn:ANd9GcRzm_WVh8V6TnHN_tLz8VtcJDWLVosVWujy57NsMHjtgQFl2rRK"/>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2987318" y="6324339"/>
            <a:ext cx="2199272" cy="2560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7 CuadroTexto"/>
          <p:cNvSpPr txBox="1">
            <a:spLocks noChangeArrowheads="1"/>
          </p:cNvSpPr>
          <p:nvPr/>
        </p:nvSpPr>
        <p:spPr bwMode="auto">
          <a:xfrm>
            <a:off x="2866655" y="8787163"/>
            <a:ext cx="231993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s-ES" altLang="es-CL" sz="2100" dirty="0"/>
              <a:t>John Dalton </a:t>
            </a:r>
          </a:p>
          <a:p>
            <a:pPr algn="ctr" eaLnBrk="1" hangingPunct="1"/>
            <a:r>
              <a:rPr lang="es-ES" altLang="es-CL" sz="2100" dirty="0"/>
              <a:t>(1766-1844) </a:t>
            </a:r>
          </a:p>
        </p:txBody>
      </p:sp>
      <p:pic>
        <p:nvPicPr>
          <p:cNvPr id="43018" name="Picture 10" descr="Resultado de imagen para JeremÃ­as BenjamÃ­n Richte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16061"/>
          <a:stretch/>
        </p:blipFill>
        <p:spPr bwMode="auto">
          <a:xfrm>
            <a:off x="9336140" y="6318091"/>
            <a:ext cx="2009051" cy="2566832"/>
          </a:xfrm>
          <a:prstGeom prst="rect">
            <a:avLst/>
          </a:prstGeom>
          <a:noFill/>
          <a:extLst>
            <a:ext uri="{909E8E84-426E-40DD-AFC4-6F175D3DCCD1}">
              <a14:hiddenFill xmlns:a14="http://schemas.microsoft.com/office/drawing/2010/main">
                <a:solidFill>
                  <a:srgbClr val="FFFFFF"/>
                </a:solidFill>
              </a14:hiddenFill>
            </a:ext>
          </a:extLst>
        </p:spPr>
      </p:pic>
      <p:sp>
        <p:nvSpPr>
          <p:cNvPr id="65" name="64 Llamada rectangular redondeada"/>
          <p:cNvSpPr/>
          <p:nvPr/>
        </p:nvSpPr>
        <p:spPr>
          <a:xfrm>
            <a:off x="11952314" y="6432351"/>
            <a:ext cx="3293582" cy="2815605"/>
          </a:xfrm>
          <a:prstGeom prst="wedgeRoundRectCallout">
            <a:avLst>
              <a:gd name="adj1" fmla="val -69314"/>
              <a:gd name="adj2" fmla="val -9070"/>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eaLnBrk="1" hangingPunct="1"/>
            <a:r>
              <a:rPr lang="es-CL" altLang="es-CL" dirty="0">
                <a:solidFill>
                  <a:schemeClr val="tx1"/>
                </a:solidFill>
              </a:rPr>
              <a:t>Cuando </a:t>
            </a:r>
            <a:r>
              <a:rPr lang="es-CL" altLang="es-CL" b="1" dirty="0">
                <a:solidFill>
                  <a:srgbClr val="7030A0"/>
                </a:solidFill>
              </a:rPr>
              <a:t>dos elementos</a:t>
            </a:r>
            <a:r>
              <a:rPr lang="es-CL" altLang="es-CL" dirty="0">
                <a:solidFill>
                  <a:schemeClr val="tx1"/>
                </a:solidFill>
              </a:rPr>
              <a:t>, A y B, cada uno con determinada masa, se combinan con </a:t>
            </a:r>
            <a:r>
              <a:rPr lang="es-CL" altLang="es-CL" b="1" dirty="0">
                <a:solidFill>
                  <a:srgbClr val="7030A0"/>
                </a:solidFill>
              </a:rPr>
              <a:t>igual masa de un tercero</a:t>
            </a:r>
            <a:r>
              <a:rPr lang="es-CL" altLang="es-CL" dirty="0">
                <a:solidFill>
                  <a:srgbClr val="7030A0"/>
                </a:solidFill>
              </a:rPr>
              <a:t> </a:t>
            </a:r>
            <a:r>
              <a:rPr lang="es-CL" altLang="es-CL" dirty="0">
                <a:solidFill>
                  <a:schemeClr val="tx1"/>
                </a:solidFill>
              </a:rPr>
              <a:t>(C), las masas de A y B, o bien múltiplos o submúltiplos de ellas, son capaces de combinarse entre sí.</a:t>
            </a:r>
            <a:endParaRPr lang="es-CL" altLang="es-CL" b="1" dirty="0">
              <a:solidFill>
                <a:srgbClr val="0070C0"/>
              </a:solidFill>
            </a:endParaRPr>
          </a:p>
        </p:txBody>
      </p:sp>
      <p:sp>
        <p:nvSpPr>
          <p:cNvPr id="66" name="7 CuadroTexto"/>
          <p:cNvSpPr txBox="1">
            <a:spLocks noChangeArrowheads="1"/>
          </p:cNvSpPr>
          <p:nvPr/>
        </p:nvSpPr>
        <p:spPr bwMode="auto">
          <a:xfrm>
            <a:off x="9144000" y="8815909"/>
            <a:ext cx="234370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s-ES" altLang="es-CL" sz="2100" dirty="0" err="1"/>
              <a:t>Jeremias</a:t>
            </a:r>
            <a:r>
              <a:rPr lang="es-ES" altLang="es-CL" sz="2100" dirty="0"/>
              <a:t> Richter </a:t>
            </a:r>
          </a:p>
          <a:p>
            <a:pPr algn="ctr" eaLnBrk="1" hangingPunct="1"/>
            <a:r>
              <a:rPr lang="es-ES" altLang="es-CL" sz="2100" dirty="0"/>
              <a:t>(1762-1807) </a:t>
            </a:r>
          </a:p>
        </p:txBody>
      </p:sp>
      <p:pic>
        <p:nvPicPr>
          <p:cNvPr id="43014" name="Picture 6" descr="Resultado de imagen para multiple proportion law"/>
          <p:cNvPicPr>
            <a:picLocks noChangeAspect="1" noChangeArrowheads="1"/>
          </p:cNvPicPr>
          <p:nvPr/>
        </p:nvPicPr>
        <p:blipFill rotWithShape="1">
          <a:blip r:embed="rId7">
            <a:extLst>
              <a:ext uri="{28A0092B-C50C-407E-A947-70E740481C1C}">
                <a14:useLocalDpi xmlns:a14="http://schemas.microsoft.com/office/drawing/2010/main" val="0"/>
              </a:ext>
            </a:extLst>
          </a:blip>
          <a:srcRect r="41431" b="33081"/>
          <a:stretch/>
        </p:blipFill>
        <p:spPr bwMode="auto">
          <a:xfrm>
            <a:off x="8459972" y="4279677"/>
            <a:ext cx="3543927" cy="229790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2 Tabla"/>
          <p:cNvGraphicFramePr>
            <a:graphicFrameLocks noGrp="1"/>
          </p:cNvGraphicFramePr>
          <p:nvPr/>
        </p:nvGraphicFramePr>
        <p:xfrm>
          <a:off x="6083708" y="6577584"/>
          <a:ext cx="5920194" cy="556260"/>
        </p:xfrm>
        <a:graphic>
          <a:graphicData uri="http://schemas.openxmlformats.org/drawingml/2006/table">
            <a:tbl>
              <a:tblPr firstRow="1" bandRow="1">
                <a:tableStyleId>{5940675A-B579-460E-94D1-54222C63F5DA}</a:tableStyleId>
              </a:tblPr>
              <a:tblGrid>
                <a:gridCol w="2376266">
                  <a:extLst>
                    <a:ext uri="{9D8B030D-6E8A-4147-A177-3AD203B41FA5}">
                      <a16:colId xmlns:a16="http://schemas.microsoft.com/office/drawing/2014/main" val="20000"/>
                    </a:ext>
                  </a:extLst>
                </a:gridCol>
                <a:gridCol w="1118456">
                  <a:extLst>
                    <a:ext uri="{9D8B030D-6E8A-4147-A177-3AD203B41FA5}">
                      <a16:colId xmlns:a16="http://schemas.microsoft.com/office/drawing/2014/main" val="20001"/>
                    </a:ext>
                  </a:extLst>
                </a:gridCol>
                <a:gridCol w="1275977">
                  <a:extLst>
                    <a:ext uri="{9D8B030D-6E8A-4147-A177-3AD203B41FA5}">
                      <a16:colId xmlns:a16="http://schemas.microsoft.com/office/drawing/2014/main" val="20002"/>
                    </a:ext>
                  </a:extLst>
                </a:gridCol>
                <a:gridCol w="1149495">
                  <a:extLst>
                    <a:ext uri="{9D8B030D-6E8A-4147-A177-3AD203B41FA5}">
                      <a16:colId xmlns:a16="http://schemas.microsoft.com/office/drawing/2014/main" val="20003"/>
                    </a:ext>
                  </a:extLst>
                </a:gridCol>
              </a:tblGrid>
              <a:tr h="556260">
                <a:tc>
                  <a:txBody>
                    <a:bodyPr/>
                    <a:lstStyle/>
                    <a:p>
                      <a:pPr algn="ctr"/>
                      <a:r>
                        <a:rPr lang="es-CL" sz="1500" b="1" dirty="0"/>
                        <a:t>Masa de O que se combina con 14 g de N (g)</a:t>
                      </a:r>
                    </a:p>
                  </a:txBody>
                  <a:tcPr marL="54000" marR="0" marT="0" marB="0">
                    <a:solidFill>
                      <a:schemeClr val="bg1"/>
                    </a:solidFill>
                  </a:tcPr>
                </a:tc>
                <a:tc>
                  <a:txBody>
                    <a:bodyPr/>
                    <a:lstStyle/>
                    <a:p>
                      <a:pPr algn="ctr"/>
                      <a:r>
                        <a:rPr lang="es-CL" sz="1800" b="1" dirty="0"/>
                        <a:t>16</a:t>
                      </a:r>
                    </a:p>
                  </a:txBody>
                  <a:tcPr marL="68580" marR="68580" marT="68580" marB="68580">
                    <a:solidFill>
                      <a:schemeClr val="bg1"/>
                    </a:solidFill>
                  </a:tcPr>
                </a:tc>
                <a:tc>
                  <a:txBody>
                    <a:bodyPr/>
                    <a:lstStyle/>
                    <a:p>
                      <a:pPr algn="ctr"/>
                      <a:r>
                        <a:rPr lang="es-CL" sz="1800" b="1" dirty="0"/>
                        <a:t>32</a:t>
                      </a:r>
                    </a:p>
                  </a:txBody>
                  <a:tcPr marL="68580" marR="68580" marT="68580" marB="68580">
                    <a:solidFill>
                      <a:schemeClr val="bg1"/>
                    </a:solidFill>
                  </a:tcPr>
                </a:tc>
                <a:tc>
                  <a:txBody>
                    <a:bodyPr/>
                    <a:lstStyle/>
                    <a:p>
                      <a:pPr algn="ctr"/>
                      <a:r>
                        <a:rPr lang="es-CL" sz="1800" b="1" dirty="0"/>
                        <a:t>8</a:t>
                      </a:r>
                    </a:p>
                  </a:txBody>
                  <a:tcPr marL="68580" marR="68580" marT="68580" marB="68580">
                    <a:solidFill>
                      <a:schemeClr val="bg1"/>
                    </a:solidFill>
                  </a:tcPr>
                </a:tc>
                <a:extLst>
                  <a:ext uri="{0D108BD9-81ED-4DB2-BD59-A6C34878D82A}">
                    <a16:rowId xmlns:a16="http://schemas.microsoft.com/office/drawing/2014/main" val="10000"/>
                  </a:ext>
                </a:extLst>
              </a:tr>
            </a:tbl>
          </a:graphicData>
        </a:graphic>
      </p:graphicFrame>
      <p:pic>
        <p:nvPicPr>
          <p:cNvPr id="13" name="Picture 10" descr="http://3.bp.blogspot.com/__9nWygtyAMk/S5_droA3luI/AAAAAAAAABE/mTjOwW5xIqM/s400/Dibujo.jpg"/>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79186" y="4404630"/>
            <a:ext cx="5371505" cy="3049146"/>
          </a:xfrm>
          <a:prstGeom prst="rect">
            <a:avLst/>
          </a:prstGeom>
          <a:solidFill>
            <a:schemeClr val="bg1"/>
          </a:solidFill>
          <a:ln>
            <a:noFill/>
          </a:ln>
        </p:spPr>
      </p:pic>
      <p:pic>
        <p:nvPicPr>
          <p:cNvPr id="43016" name="Picture 8" descr="Resultado de imagen para law reciprocal proportions"/>
          <p:cNvPicPr>
            <a:picLocks noChangeAspect="1" noChangeArrowheads="1"/>
          </p:cNvPicPr>
          <p:nvPr/>
        </p:nvPicPr>
        <p:blipFill rotWithShape="1">
          <a:blip r:embed="rId9">
            <a:extLst>
              <a:ext uri="{28A0092B-C50C-407E-A947-70E740481C1C}">
                <a14:useLocalDpi xmlns:a14="http://schemas.microsoft.com/office/drawing/2010/main" val="0"/>
              </a:ext>
            </a:extLst>
          </a:blip>
          <a:srcRect l="33000" r="27853" b="50000"/>
          <a:stretch/>
        </p:blipFill>
        <p:spPr bwMode="auto">
          <a:xfrm>
            <a:off x="8063882" y="3847356"/>
            <a:ext cx="1833023" cy="125226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4" name="53 Tabla"/>
          <p:cNvGraphicFramePr>
            <a:graphicFrameLocks noGrp="1"/>
          </p:cNvGraphicFramePr>
          <p:nvPr/>
        </p:nvGraphicFramePr>
        <p:xfrm>
          <a:off x="6227678" y="5112589"/>
          <a:ext cx="5724001" cy="1865520"/>
        </p:xfrm>
        <a:graphic>
          <a:graphicData uri="http://schemas.openxmlformats.org/drawingml/2006/table">
            <a:tbl>
              <a:tblPr firstRow="1" bandRow="1">
                <a:tableStyleId>{5940675A-B579-460E-94D1-54222C63F5DA}</a:tableStyleId>
              </a:tblPr>
              <a:tblGrid>
                <a:gridCol w="1827185">
                  <a:extLst>
                    <a:ext uri="{9D8B030D-6E8A-4147-A177-3AD203B41FA5}">
                      <a16:colId xmlns:a16="http://schemas.microsoft.com/office/drawing/2014/main" val="20000"/>
                    </a:ext>
                  </a:extLst>
                </a:gridCol>
                <a:gridCol w="974204">
                  <a:extLst>
                    <a:ext uri="{9D8B030D-6E8A-4147-A177-3AD203B41FA5}">
                      <a16:colId xmlns:a16="http://schemas.microsoft.com/office/drawing/2014/main" val="20001"/>
                    </a:ext>
                  </a:extLst>
                </a:gridCol>
                <a:gridCol w="974204">
                  <a:extLst>
                    <a:ext uri="{9D8B030D-6E8A-4147-A177-3AD203B41FA5}">
                      <a16:colId xmlns:a16="http://schemas.microsoft.com/office/drawing/2014/main" val="20002"/>
                    </a:ext>
                  </a:extLst>
                </a:gridCol>
                <a:gridCol w="974204">
                  <a:extLst>
                    <a:ext uri="{9D8B030D-6E8A-4147-A177-3AD203B41FA5}">
                      <a16:colId xmlns:a16="http://schemas.microsoft.com/office/drawing/2014/main" val="20003"/>
                    </a:ext>
                  </a:extLst>
                </a:gridCol>
                <a:gridCol w="974204">
                  <a:extLst>
                    <a:ext uri="{9D8B030D-6E8A-4147-A177-3AD203B41FA5}">
                      <a16:colId xmlns:a16="http://schemas.microsoft.com/office/drawing/2014/main" val="20004"/>
                    </a:ext>
                  </a:extLst>
                </a:gridCol>
              </a:tblGrid>
              <a:tr h="640080">
                <a:tc>
                  <a:txBody>
                    <a:bodyPr/>
                    <a:lstStyle/>
                    <a:p>
                      <a:pPr algn="ctr"/>
                      <a:r>
                        <a:rPr lang="es-CL" sz="1700" b="0" dirty="0">
                          <a:latin typeface="Times New Roman" panose="02020603050405020304" pitchFamily="18" charset="0"/>
                          <a:cs typeface="Times New Roman" panose="02020603050405020304" pitchFamily="18" charset="0"/>
                        </a:rPr>
                        <a:t>Compuesto</a:t>
                      </a:r>
                    </a:p>
                  </a:txBody>
                  <a:tcPr marL="68580" marR="68580" marT="68580" marB="68580">
                    <a:solidFill>
                      <a:schemeClr val="bg1"/>
                    </a:solidFill>
                  </a:tcPr>
                </a:tc>
                <a:tc gridSpan="2">
                  <a:txBody>
                    <a:bodyPr/>
                    <a:lstStyle/>
                    <a:p>
                      <a:pPr algn="ctr"/>
                      <a:r>
                        <a:rPr lang="es-CL" sz="1700" b="0" dirty="0">
                          <a:latin typeface="Times New Roman" panose="02020603050405020304" pitchFamily="18" charset="0"/>
                          <a:cs typeface="Times New Roman" panose="02020603050405020304" pitchFamily="18" charset="0"/>
                        </a:rPr>
                        <a:t>Elementos que se combinan</a:t>
                      </a:r>
                    </a:p>
                  </a:txBody>
                  <a:tcPr marL="68580" marR="68580" marT="68580" marB="68580">
                    <a:solidFill>
                      <a:schemeClr val="bg1"/>
                    </a:solidFill>
                  </a:tcPr>
                </a:tc>
                <a:tc hMerge="1">
                  <a:txBody>
                    <a:bodyPr/>
                    <a:lstStyle/>
                    <a:p>
                      <a:pPr algn="ctr"/>
                      <a:endParaRPr lang="es-CL" sz="1200" b="0" dirty="0"/>
                    </a:p>
                  </a:txBody>
                  <a:tcPr marL="45720" marR="45720"/>
                </a:tc>
                <a:tc gridSpan="2">
                  <a:txBody>
                    <a:bodyPr/>
                    <a:lstStyle/>
                    <a:p>
                      <a:pPr algn="ctr"/>
                      <a:r>
                        <a:rPr lang="es-CL" sz="1700" b="0" dirty="0">
                          <a:latin typeface="Times New Roman" panose="02020603050405020304" pitchFamily="18" charset="0"/>
                          <a:cs typeface="Times New Roman" panose="02020603050405020304" pitchFamily="18" charset="0"/>
                        </a:rPr>
                        <a:t>Masas</a:t>
                      </a:r>
                      <a:r>
                        <a:rPr lang="es-CL" sz="1700" b="0" baseline="0" dirty="0">
                          <a:latin typeface="Times New Roman" panose="02020603050405020304" pitchFamily="18" charset="0"/>
                          <a:cs typeface="Times New Roman" panose="02020603050405020304" pitchFamily="18" charset="0"/>
                        </a:rPr>
                        <a:t> que se combinan (g)</a:t>
                      </a:r>
                      <a:endParaRPr lang="es-CL" sz="1700" b="0" dirty="0">
                        <a:latin typeface="Times New Roman" panose="02020603050405020304" pitchFamily="18" charset="0"/>
                        <a:cs typeface="Times New Roman" panose="02020603050405020304" pitchFamily="18" charset="0"/>
                      </a:endParaRPr>
                    </a:p>
                  </a:txBody>
                  <a:tcPr marL="68580" marR="68580" marT="68580" marB="68580">
                    <a:solidFill>
                      <a:schemeClr val="bg1"/>
                    </a:solidFill>
                  </a:tcPr>
                </a:tc>
                <a:tc hMerge="1">
                  <a:txBody>
                    <a:bodyPr/>
                    <a:lstStyle/>
                    <a:p>
                      <a:pPr algn="ctr"/>
                      <a:endParaRPr lang="es-CL" sz="1200" b="0" dirty="0"/>
                    </a:p>
                  </a:txBody>
                  <a:tcPr marL="45720" marR="45720"/>
                </a:tc>
                <a:extLst>
                  <a:ext uri="{0D108BD9-81ED-4DB2-BD59-A6C34878D82A}">
                    <a16:rowId xmlns:a16="http://schemas.microsoft.com/office/drawing/2014/main" val="10000"/>
                  </a:ext>
                </a:extLst>
              </a:tr>
              <a:tr h="403400">
                <a:tc>
                  <a:txBody>
                    <a:bodyPr/>
                    <a:lstStyle/>
                    <a:p>
                      <a:pPr algn="ctr"/>
                      <a:r>
                        <a:rPr lang="es-CL" sz="1700" b="0" dirty="0"/>
                        <a:t>CH</a:t>
                      </a:r>
                      <a:r>
                        <a:rPr lang="es-CL" sz="1700" b="0" baseline="-25000" dirty="0"/>
                        <a:t>4</a:t>
                      </a:r>
                      <a:endParaRPr lang="es-CL" sz="1700" b="0" dirty="0"/>
                    </a:p>
                  </a:txBody>
                  <a:tcPr marL="68580" marR="68580" marT="68580" marB="68580">
                    <a:solidFill>
                      <a:schemeClr val="bg1"/>
                    </a:solidFill>
                  </a:tcPr>
                </a:tc>
                <a:tc>
                  <a:txBody>
                    <a:bodyPr/>
                    <a:lstStyle/>
                    <a:p>
                      <a:pPr algn="ctr"/>
                      <a:r>
                        <a:rPr lang="es-CL" sz="1700" b="0" dirty="0"/>
                        <a:t>C</a:t>
                      </a:r>
                    </a:p>
                  </a:txBody>
                  <a:tcPr marL="68580" marR="68580" marT="68580" marB="68580">
                    <a:solidFill>
                      <a:schemeClr val="bg1"/>
                    </a:solidFill>
                  </a:tcPr>
                </a:tc>
                <a:tc>
                  <a:txBody>
                    <a:bodyPr/>
                    <a:lstStyle/>
                    <a:p>
                      <a:pPr algn="ctr"/>
                      <a:r>
                        <a:rPr lang="es-CL" sz="1700" b="0" dirty="0"/>
                        <a:t>H</a:t>
                      </a:r>
                    </a:p>
                  </a:txBody>
                  <a:tcPr marL="68580" marR="68580" marT="68580" marB="68580">
                    <a:solidFill>
                      <a:schemeClr val="bg1"/>
                    </a:solidFill>
                  </a:tcPr>
                </a:tc>
                <a:tc>
                  <a:txBody>
                    <a:bodyPr/>
                    <a:lstStyle/>
                    <a:p>
                      <a:pPr algn="ctr"/>
                      <a:r>
                        <a:rPr lang="es-CL" sz="1700" b="0" dirty="0"/>
                        <a:t>12</a:t>
                      </a:r>
                    </a:p>
                  </a:txBody>
                  <a:tcPr marL="68580" marR="68580" marT="68580" marB="68580">
                    <a:solidFill>
                      <a:schemeClr val="bg1"/>
                    </a:solidFill>
                  </a:tcPr>
                </a:tc>
                <a:tc>
                  <a:txBody>
                    <a:bodyPr/>
                    <a:lstStyle/>
                    <a:p>
                      <a:pPr algn="ctr"/>
                      <a:r>
                        <a:rPr lang="es-CL" sz="1700" b="0" dirty="0"/>
                        <a:t>4</a:t>
                      </a:r>
                    </a:p>
                  </a:txBody>
                  <a:tcPr marL="68580" marR="68580" marT="68580" marB="68580">
                    <a:solidFill>
                      <a:schemeClr val="bg1"/>
                    </a:solidFill>
                  </a:tcPr>
                </a:tc>
                <a:extLst>
                  <a:ext uri="{0D108BD9-81ED-4DB2-BD59-A6C34878D82A}">
                    <a16:rowId xmlns:a16="http://schemas.microsoft.com/office/drawing/2014/main" val="10001"/>
                  </a:ext>
                </a:extLst>
              </a:tr>
              <a:tr h="403400">
                <a:tc>
                  <a:txBody>
                    <a:bodyPr/>
                    <a:lstStyle/>
                    <a:p>
                      <a:pPr algn="ctr"/>
                      <a:r>
                        <a:rPr lang="es-CL" sz="1700" b="0" dirty="0"/>
                        <a:t>CO</a:t>
                      </a:r>
                      <a:r>
                        <a:rPr lang="es-CL" sz="1700" b="0" baseline="-25000" dirty="0"/>
                        <a:t>2</a:t>
                      </a:r>
                      <a:endParaRPr lang="es-CL" sz="1700" b="0" dirty="0"/>
                    </a:p>
                  </a:txBody>
                  <a:tcPr marL="68580" marR="68580" marT="68580" marB="68580">
                    <a:solidFill>
                      <a:schemeClr val="bg1"/>
                    </a:solidFill>
                  </a:tcPr>
                </a:tc>
                <a:tc>
                  <a:txBody>
                    <a:bodyPr/>
                    <a:lstStyle/>
                    <a:p>
                      <a:pPr algn="ctr"/>
                      <a:r>
                        <a:rPr lang="es-CL" sz="1700" b="0" dirty="0"/>
                        <a:t>C</a:t>
                      </a:r>
                    </a:p>
                  </a:txBody>
                  <a:tcPr marL="68580" marR="68580" marT="68580" marB="68580">
                    <a:solidFill>
                      <a:schemeClr val="bg1"/>
                    </a:solidFill>
                  </a:tcPr>
                </a:tc>
                <a:tc>
                  <a:txBody>
                    <a:bodyPr/>
                    <a:lstStyle/>
                    <a:p>
                      <a:pPr algn="ctr"/>
                      <a:r>
                        <a:rPr lang="es-CL" sz="1700" b="0" dirty="0"/>
                        <a:t>O</a:t>
                      </a:r>
                    </a:p>
                  </a:txBody>
                  <a:tcPr marL="68580" marR="68580" marT="68580" marB="68580">
                    <a:solidFill>
                      <a:schemeClr val="bg1"/>
                    </a:solidFill>
                  </a:tcPr>
                </a:tc>
                <a:tc>
                  <a:txBody>
                    <a:bodyPr/>
                    <a:lstStyle/>
                    <a:p>
                      <a:pPr algn="ctr"/>
                      <a:r>
                        <a:rPr lang="es-CL" sz="1700" b="0" dirty="0"/>
                        <a:t>12</a:t>
                      </a:r>
                    </a:p>
                  </a:txBody>
                  <a:tcPr marL="68580" marR="68580" marT="68580" marB="68580">
                    <a:solidFill>
                      <a:schemeClr val="bg1"/>
                    </a:solidFill>
                  </a:tcPr>
                </a:tc>
                <a:tc>
                  <a:txBody>
                    <a:bodyPr/>
                    <a:lstStyle/>
                    <a:p>
                      <a:pPr algn="ctr"/>
                      <a:r>
                        <a:rPr lang="es-CL" sz="1700" b="0" dirty="0"/>
                        <a:t>32</a:t>
                      </a:r>
                    </a:p>
                  </a:txBody>
                  <a:tcPr marL="68580" marR="68580" marT="68580" marB="68580">
                    <a:solidFill>
                      <a:schemeClr val="bg1"/>
                    </a:solidFill>
                  </a:tcPr>
                </a:tc>
                <a:extLst>
                  <a:ext uri="{0D108BD9-81ED-4DB2-BD59-A6C34878D82A}">
                    <a16:rowId xmlns:a16="http://schemas.microsoft.com/office/drawing/2014/main" val="10002"/>
                  </a:ext>
                </a:extLst>
              </a:tr>
              <a:tr h="403400">
                <a:tc>
                  <a:txBody>
                    <a:bodyPr/>
                    <a:lstStyle/>
                    <a:p>
                      <a:pPr algn="ctr"/>
                      <a:r>
                        <a:rPr lang="es-CL" sz="1700" b="0" dirty="0"/>
                        <a:t>H</a:t>
                      </a:r>
                      <a:r>
                        <a:rPr lang="es-CL" sz="1700" b="0" baseline="-25000" dirty="0"/>
                        <a:t>2</a:t>
                      </a:r>
                      <a:r>
                        <a:rPr lang="es-CL" sz="1700" b="0" baseline="0" dirty="0"/>
                        <a:t>O</a:t>
                      </a:r>
                      <a:endParaRPr lang="es-CL" sz="1700" b="0" dirty="0"/>
                    </a:p>
                  </a:txBody>
                  <a:tcPr marL="68580" marR="68580" marT="68580" marB="68580">
                    <a:solidFill>
                      <a:schemeClr val="bg1"/>
                    </a:solidFill>
                  </a:tcPr>
                </a:tc>
                <a:tc>
                  <a:txBody>
                    <a:bodyPr/>
                    <a:lstStyle/>
                    <a:p>
                      <a:pPr algn="ctr"/>
                      <a:r>
                        <a:rPr lang="es-CL" sz="1700" b="0" dirty="0"/>
                        <a:t>H</a:t>
                      </a:r>
                    </a:p>
                  </a:txBody>
                  <a:tcPr marL="68580" marR="68580" marT="68580" marB="68580">
                    <a:solidFill>
                      <a:schemeClr val="bg1"/>
                    </a:solidFill>
                  </a:tcPr>
                </a:tc>
                <a:tc>
                  <a:txBody>
                    <a:bodyPr/>
                    <a:lstStyle/>
                    <a:p>
                      <a:pPr algn="ctr"/>
                      <a:r>
                        <a:rPr lang="es-CL" sz="1700" b="0" dirty="0"/>
                        <a:t>O</a:t>
                      </a:r>
                    </a:p>
                  </a:txBody>
                  <a:tcPr marL="68580" marR="68580" marT="68580" marB="68580">
                    <a:solidFill>
                      <a:schemeClr val="bg1"/>
                    </a:solidFill>
                  </a:tcPr>
                </a:tc>
                <a:tc>
                  <a:txBody>
                    <a:bodyPr/>
                    <a:lstStyle/>
                    <a:p>
                      <a:pPr algn="ctr"/>
                      <a:r>
                        <a:rPr lang="es-CL" sz="1700" b="0" dirty="0"/>
                        <a:t>2</a:t>
                      </a:r>
                    </a:p>
                  </a:txBody>
                  <a:tcPr marL="68580" marR="68580" marT="68580" marB="68580">
                    <a:solidFill>
                      <a:schemeClr val="bg1"/>
                    </a:solidFill>
                  </a:tcPr>
                </a:tc>
                <a:tc>
                  <a:txBody>
                    <a:bodyPr/>
                    <a:lstStyle/>
                    <a:p>
                      <a:pPr algn="ctr"/>
                      <a:r>
                        <a:rPr lang="es-CL" sz="1700" b="0" dirty="0"/>
                        <a:t>16</a:t>
                      </a:r>
                    </a:p>
                  </a:txBody>
                  <a:tcPr marL="68580" marR="68580" marT="68580" marB="68580">
                    <a:solidFill>
                      <a:schemeClr val="bg1"/>
                    </a:solidFill>
                  </a:tcPr>
                </a:tc>
                <a:extLst>
                  <a:ext uri="{0D108BD9-81ED-4DB2-BD59-A6C34878D82A}">
                    <a16:rowId xmlns:a16="http://schemas.microsoft.com/office/drawing/2014/main" val="10003"/>
                  </a:ext>
                </a:extLst>
              </a:tr>
            </a:tbl>
          </a:graphicData>
        </a:graphic>
      </p:graphicFrame>
      <p:pic>
        <p:nvPicPr>
          <p:cNvPr id="4301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00662" y="4279404"/>
            <a:ext cx="5964546" cy="3257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 name="62 Llamada rectangular redondeada"/>
          <p:cNvSpPr/>
          <p:nvPr/>
        </p:nvSpPr>
        <p:spPr>
          <a:xfrm>
            <a:off x="5850421" y="6324339"/>
            <a:ext cx="3077558" cy="2815605"/>
          </a:xfrm>
          <a:prstGeom prst="wedgeRoundRectCallout">
            <a:avLst>
              <a:gd name="adj1" fmla="val -78858"/>
              <a:gd name="adj2" fmla="val 3616"/>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eaLnBrk="1" hangingPunct="1"/>
            <a:r>
              <a:rPr lang="es-CL" altLang="es-CL" dirty="0">
                <a:solidFill>
                  <a:schemeClr val="tx1"/>
                </a:solidFill>
              </a:rPr>
              <a:t>Cuando dos elementos se combinan para dar </a:t>
            </a:r>
            <a:r>
              <a:rPr lang="es-CL" altLang="es-CL" b="1" dirty="0">
                <a:solidFill>
                  <a:srgbClr val="7030A0"/>
                </a:solidFill>
              </a:rPr>
              <a:t>más de un compuesto</a:t>
            </a:r>
            <a:r>
              <a:rPr lang="es-CL" altLang="es-CL" dirty="0">
                <a:solidFill>
                  <a:srgbClr val="7030A0"/>
                </a:solidFill>
              </a:rPr>
              <a:t>,</a:t>
            </a:r>
            <a:r>
              <a:rPr lang="es-CL" altLang="es-CL" dirty="0">
                <a:solidFill>
                  <a:schemeClr val="tx1"/>
                </a:solidFill>
              </a:rPr>
              <a:t> las </a:t>
            </a:r>
            <a:r>
              <a:rPr lang="es-CL" altLang="es-CL" b="1" dirty="0">
                <a:solidFill>
                  <a:srgbClr val="7030A0"/>
                </a:solidFill>
              </a:rPr>
              <a:t>masas de uno </a:t>
            </a:r>
            <a:r>
              <a:rPr lang="es-CL" altLang="es-CL" dirty="0">
                <a:solidFill>
                  <a:schemeClr val="tx1"/>
                </a:solidFill>
              </a:rPr>
              <a:t>de ellos que se unen con una </a:t>
            </a:r>
            <a:r>
              <a:rPr lang="es-CL" altLang="es-CL" b="1" dirty="0">
                <a:solidFill>
                  <a:srgbClr val="7030A0"/>
                </a:solidFill>
              </a:rPr>
              <a:t>masa fija del otro </a:t>
            </a:r>
            <a:r>
              <a:rPr lang="es-CL" altLang="es-CL" dirty="0">
                <a:solidFill>
                  <a:schemeClr val="tx1"/>
                </a:solidFill>
              </a:rPr>
              <a:t>se relacionan entre sí en </a:t>
            </a:r>
            <a:r>
              <a:rPr lang="es-CL" altLang="es-CL" b="1" dirty="0">
                <a:solidFill>
                  <a:srgbClr val="7030A0"/>
                </a:solidFill>
              </a:rPr>
              <a:t>números enteros y sencillos</a:t>
            </a:r>
            <a:r>
              <a:rPr lang="es-CL" altLang="es-CL" b="1" dirty="0">
                <a:solidFill>
                  <a:srgbClr val="0070C0"/>
                </a:solidFill>
              </a:rPr>
              <a:t>. </a:t>
            </a:r>
          </a:p>
        </p:txBody>
      </p:sp>
      <p:pic>
        <p:nvPicPr>
          <p:cNvPr id="2" name="Imagen 1">
            <a:extLst>
              <a:ext uri="{FF2B5EF4-FFF2-40B4-BE49-F238E27FC236}">
                <a16:creationId xmlns:a16="http://schemas.microsoft.com/office/drawing/2014/main" id="{3D9084D1-D009-B284-A970-ABBC631B68C1}"/>
              </a:ext>
            </a:extLst>
          </p:cNvPr>
          <p:cNvPicPr>
            <a:picLocks noChangeAspect="1"/>
          </p:cNvPicPr>
          <p:nvPr/>
        </p:nvPicPr>
        <p:blipFill>
          <a:blip r:embed="rId11"/>
          <a:stretch>
            <a:fillRect/>
          </a:stretch>
        </p:blipFill>
        <p:spPr>
          <a:xfrm>
            <a:off x="14351363" y="125334"/>
            <a:ext cx="3301271" cy="1033362"/>
          </a:xfrm>
          <a:prstGeom prst="rect">
            <a:avLst/>
          </a:prstGeom>
        </p:spPr>
      </p:pic>
    </p:spTree>
    <p:extLst>
      <p:ext uri="{BB962C8B-B14F-4D97-AF65-F5344CB8AC3E}">
        <p14:creationId xmlns:p14="http://schemas.microsoft.com/office/powerpoint/2010/main" val="81398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fade">
                                      <p:cBhvr>
                                        <p:cTn id="12" dur="1000"/>
                                        <p:tgtEl>
                                          <p:spTgt spid="57"/>
                                        </p:tgtEl>
                                      </p:cBhvr>
                                    </p:animEffect>
                                    <p:anim calcmode="lin" valueType="num">
                                      <p:cBhvr>
                                        <p:cTn id="13" dur="1000" fill="hold"/>
                                        <p:tgtEl>
                                          <p:spTgt spid="57"/>
                                        </p:tgtEl>
                                        <p:attrNameLst>
                                          <p:attrName>ppt_x</p:attrName>
                                        </p:attrNameLst>
                                      </p:cBhvr>
                                      <p:tavLst>
                                        <p:tav tm="0">
                                          <p:val>
                                            <p:strVal val="#ppt_x"/>
                                          </p:val>
                                        </p:tav>
                                        <p:tav tm="100000">
                                          <p:val>
                                            <p:strVal val="#ppt_x"/>
                                          </p:val>
                                        </p:tav>
                                      </p:tavLst>
                                    </p:anim>
                                    <p:anim calcmode="lin" valueType="num">
                                      <p:cBhvr>
                                        <p:cTn id="14" dur="1000" fill="hold"/>
                                        <p:tgtEl>
                                          <p:spTgt spid="5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fade">
                                      <p:cBhvr>
                                        <p:cTn id="17" dur="1000"/>
                                        <p:tgtEl>
                                          <p:spTgt spid="58"/>
                                        </p:tgtEl>
                                      </p:cBhvr>
                                    </p:animEffect>
                                    <p:anim calcmode="lin" valueType="num">
                                      <p:cBhvr>
                                        <p:cTn id="18" dur="1000" fill="hold"/>
                                        <p:tgtEl>
                                          <p:spTgt spid="58"/>
                                        </p:tgtEl>
                                        <p:attrNameLst>
                                          <p:attrName>ppt_x</p:attrName>
                                        </p:attrNameLst>
                                      </p:cBhvr>
                                      <p:tavLst>
                                        <p:tav tm="0">
                                          <p:val>
                                            <p:strVal val="#ppt_x"/>
                                          </p:val>
                                        </p:tav>
                                        <p:tav tm="100000">
                                          <p:val>
                                            <p:strVal val="#ppt_x"/>
                                          </p:val>
                                        </p:tav>
                                      </p:tavLst>
                                    </p:anim>
                                    <p:anim calcmode="lin" valueType="num">
                                      <p:cBhvr>
                                        <p:cTn id="19" dur="1000" fill="hold"/>
                                        <p:tgtEl>
                                          <p:spTgt spid="5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left)">
                                      <p:cBhvr>
                                        <p:cTn id="28" dur="500"/>
                                        <p:tgtEl>
                                          <p:spTgt spid="55"/>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60"/>
                                        </p:tgtEl>
                                        <p:attrNameLst>
                                          <p:attrName>style.visibility</p:attrName>
                                        </p:attrNameLst>
                                      </p:cBhvr>
                                      <p:to>
                                        <p:strVal val="visible"/>
                                      </p:to>
                                    </p:set>
                                    <p:animEffect transition="in" filter="fade">
                                      <p:cBhvr>
                                        <p:cTn id="38" dur="1000"/>
                                        <p:tgtEl>
                                          <p:spTgt spid="60"/>
                                        </p:tgtEl>
                                      </p:cBhvr>
                                    </p:animEffect>
                                    <p:anim calcmode="lin" valueType="num">
                                      <p:cBhvr>
                                        <p:cTn id="39" dur="1000" fill="hold"/>
                                        <p:tgtEl>
                                          <p:spTgt spid="60"/>
                                        </p:tgtEl>
                                        <p:attrNameLst>
                                          <p:attrName>ppt_x</p:attrName>
                                        </p:attrNameLst>
                                      </p:cBhvr>
                                      <p:tavLst>
                                        <p:tav tm="0">
                                          <p:val>
                                            <p:strVal val="#ppt_x"/>
                                          </p:val>
                                        </p:tav>
                                        <p:tav tm="100000">
                                          <p:val>
                                            <p:strVal val="#ppt_x"/>
                                          </p:val>
                                        </p:tav>
                                      </p:tavLst>
                                    </p:anim>
                                    <p:anim calcmode="lin" valueType="num">
                                      <p:cBhvr>
                                        <p:cTn id="40" dur="1000" fill="hold"/>
                                        <p:tgtEl>
                                          <p:spTgt spid="60"/>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anim calcmode="lin" valueType="num">
                                      <p:cBhvr>
                                        <p:cTn id="44" dur="1000" fill="hold"/>
                                        <p:tgtEl>
                                          <p:spTgt spid="14"/>
                                        </p:tgtEl>
                                        <p:attrNameLst>
                                          <p:attrName>ppt_x</p:attrName>
                                        </p:attrNameLst>
                                      </p:cBhvr>
                                      <p:tavLst>
                                        <p:tav tm="0">
                                          <p:val>
                                            <p:strVal val="#ppt_x"/>
                                          </p:val>
                                        </p:tav>
                                        <p:tav tm="100000">
                                          <p:val>
                                            <p:strVal val="#ppt_x"/>
                                          </p:val>
                                        </p:tav>
                                      </p:tavLst>
                                    </p:anim>
                                    <p:anim calcmode="lin" valueType="num">
                                      <p:cBhvr>
                                        <p:cTn id="45" dur="1000" fill="hold"/>
                                        <p:tgtEl>
                                          <p:spTgt spid="1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childTnLst>
                          </p:cTn>
                        </p:par>
                        <p:par>
                          <p:cTn id="51" fill="hold">
                            <p:stCondLst>
                              <p:cond delay="1000"/>
                            </p:stCondLst>
                            <p:childTnLst>
                              <p:par>
                                <p:cTn id="52" presetID="22" presetClass="entr" presetSubtype="8" fill="hold" grpId="0" nodeType="afterEffect">
                                  <p:stCondLst>
                                    <p:cond delay="0"/>
                                  </p:stCondLst>
                                  <p:childTnLst>
                                    <p:set>
                                      <p:cBhvr>
                                        <p:cTn id="53" dur="1" fill="hold">
                                          <p:stCondLst>
                                            <p:cond delay="0"/>
                                          </p:stCondLst>
                                        </p:cTn>
                                        <p:tgtEl>
                                          <p:spTgt spid="56"/>
                                        </p:tgtEl>
                                        <p:attrNameLst>
                                          <p:attrName>style.visibility</p:attrName>
                                        </p:attrNameLst>
                                      </p:cBhvr>
                                      <p:to>
                                        <p:strVal val="visible"/>
                                      </p:to>
                                    </p:set>
                                    <p:animEffect transition="in" filter="wipe(left)">
                                      <p:cBhvr>
                                        <p:cTn id="54" dur="500"/>
                                        <p:tgtEl>
                                          <p:spTgt spid="56"/>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61"/>
                                        </p:tgtEl>
                                        <p:attrNameLst>
                                          <p:attrName>style.visibility</p:attrName>
                                        </p:attrNameLst>
                                      </p:cBhvr>
                                      <p:to>
                                        <p:strVal val="visible"/>
                                      </p:to>
                                    </p:set>
                                    <p:animEffect transition="in" filter="fade">
                                      <p:cBhvr>
                                        <p:cTn id="59" dur="1000"/>
                                        <p:tgtEl>
                                          <p:spTgt spid="61"/>
                                        </p:tgtEl>
                                      </p:cBhvr>
                                    </p:animEffect>
                                    <p:anim calcmode="lin" valueType="num">
                                      <p:cBhvr>
                                        <p:cTn id="60" dur="1000" fill="hold"/>
                                        <p:tgtEl>
                                          <p:spTgt spid="61"/>
                                        </p:tgtEl>
                                        <p:attrNameLst>
                                          <p:attrName>ppt_x</p:attrName>
                                        </p:attrNameLst>
                                      </p:cBhvr>
                                      <p:tavLst>
                                        <p:tav tm="0">
                                          <p:val>
                                            <p:strVal val="#ppt_x"/>
                                          </p:val>
                                        </p:tav>
                                        <p:tav tm="100000">
                                          <p:val>
                                            <p:strVal val="#ppt_x"/>
                                          </p:val>
                                        </p:tav>
                                      </p:tavLst>
                                    </p:anim>
                                    <p:anim calcmode="lin" valueType="num">
                                      <p:cBhvr>
                                        <p:cTn id="61" dur="1000" fill="hold"/>
                                        <p:tgtEl>
                                          <p:spTgt spid="61"/>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62"/>
                                        </p:tgtEl>
                                        <p:attrNameLst>
                                          <p:attrName>style.visibility</p:attrName>
                                        </p:attrNameLst>
                                      </p:cBhvr>
                                      <p:to>
                                        <p:strVal val="visible"/>
                                      </p:to>
                                    </p:set>
                                    <p:animEffect transition="in" filter="fade">
                                      <p:cBhvr>
                                        <p:cTn id="64" dur="1000"/>
                                        <p:tgtEl>
                                          <p:spTgt spid="62"/>
                                        </p:tgtEl>
                                      </p:cBhvr>
                                    </p:animEffect>
                                    <p:anim calcmode="lin" valueType="num">
                                      <p:cBhvr>
                                        <p:cTn id="65" dur="1000" fill="hold"/>
                                        <p:tgtEl>
                                          <p:spTgt spid="62"/>
                                        </p:tgtEl>
                                        <p:attrNameLst>
                                          <p:attrName>ppt_x</p:attrName>
                                        </p:attrNameLst>
                                      </p:cBhvr>
                                      <p:tavLst>
                                        <p:tav tm="0">
                                          <p:val>
                                            <p:strVal val="#ppt_x"/>
                                          </p:val>
                                        </p:tav>
                                        <p:tav tm="100000">
                                          <p:val>
                                            <p:strVal val="#ppt_x"/>
                                          </p:val>
                                        </p:tav>
                                      </p:tavLst>
                                    </p:anim>
                                    <p:anim calcmode="lin" valueType="num">
                                      <p:cBhvr>
                                        <p:cTn id="66" dur="1000" fill="hold"/>
                                        <p:tgtEl>
                                          <p:spTgt spid="62"/>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fade">
                                      <p:cBhvr>
                                        <p:cTn id="69" dur="1000"/>
                                        <p:tgtEl>
                                          <p:spTgt spid="12"/>
                                        </p:tgtEl>
                                      </p:cBhvr>
                                    </p:animEffect>
                                    <p:anim calcmode="lin" valueType="num">
                                      <p:cBhvr>
                                        <p:cTn id="70" dur="1000" fill="hold"/>
                                        <p:tgtEl>
                                          <p:spTgt spid="12"/>
                                        </p:tgtEl>
                                        <p:attrNameLst>
                                          <p:attrName>ppt_x</p:attrName>
                                        </p:attrNameLst>
                                      </p:cBhvr>
                                      <p:tavLst>
                                        <p:tav tm="0">
                                          <p:val>
                                            <p:strVal val="#ppt_x"/>
                                          </p:val>
                                        </p:tav>
                                        <p:tav tm="100000">
                                          <p:val>
                                            <p:strVal val="#ppt_x"/>
                                          </p:val>
                                        </p:tav>
                                      </p:tavLst>
                                    </p:anim>
                                    <p:anim calcmode="lin" valueType="num">
                                      <p:cBhvr>
                                        <p:cTn id="71" dur="1000" fill="hold"/>
                                        <p:tgtEl>
                                          <p:spTgt spid="12"/>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1000" fill="hold"/>
                                        <p:tgtEl>
                                          <p:spTgt spid="18"/>
                                        </p:tgtEl>
                                        <p:attrNameLst>
                                          <p:attrName>ppt_y</p:attrName>
                                        </p:attrNameLst>
                                      </p:cBhvr>
                                      <p:tavLst>
                                        <p:tav tm="0">
                                          <p:val>
                                            <p:strVal val="#ppt_y+.1"/>
                                          </p:val>
                                        </p:tav>
                                        <p:tav tm="100000">
                                          <p:val>
                                            <p:strVal val="#ppt_y"/>
                                          </p:val>
                                        </p:tav>
                                      </p:tavLst>
                                    </p:anim>
                                  </p:childTnLst>
                                </p:cTn>
                              </p:par>
                            </p:childTnLst>
                          </p:cTn>
                        </p:par>
                        <p:par>
                          <p:cTn id="77" fill="hold">
                            <p:stCondLst>
                              <p:cond delay="1000"/>
                            </p:stCondLst>
                            <p:childTnLst>
                              <p:par>
                                <p:cTn id="78" presetID="22" presetClass="entr" presetSubtype="8" fill="hold" grpId="0" nodeType="afterEffect">
                                  <p:stCondLst>
                                    <p:cond delay="0"/>
                                  </p:stCondLst>
                                  <p:childTnLst>
                                    <p:set>
                                      <p:cBhvr>
                                        <p:cTn id="79" dur="1" fill="hold">
                                          <p:stCondLst>
                                            <p:cond delay="0"/>
                                          </p:stCondLst>
                                        </p:cTn>
                                        <p:tgtEl>
                                          <p:spTgt spid="63"/>
                                        </p:tgtEl>
                                        <p:attrNameLst>
                                          <p:attrName>style.visibility</p:attrName>
                                        </p:attrNameLst>
                                      </p:cBhvr>
                                      <p:to>
                                        <p:strVal val="visible"/>
                                      </p:to>
                                    </p:set>
                                    <p:animEffect transition="in" filter="wipe(left)">
                                      <p:cBhvr>
                                        <p:cTn id="80" dur="500"/>
                                        <p:tgtEl>
                                          <p:spTgt spid="63"/>
                                        </p:tgtEl>
                                      </p:cBhvr>
                                    </p:animEffect>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66"/>
                                        </p:tgtEl>
                                        <p:attrNameLst>
                                          <p:attrName>style.visibility</p:attrName>
                                        </p:attrNameLst>
                                      </p:cBhvr>
                                      <p:to>
                                        <p:strVal val="visible"/>
                                      </p:to>
                                    </p:set>
                                    <p:animEffect transition="in" filter="fade">
                                      <p:cBhvr>
                                        <p:cTn id="85" dur="1000"/>
                                        <p:tgtEl>
                                          <p:spTgt spid="66"/>
                                        </p:tgtEl>
                                      </p:cBhvr>
                                    </p:animEffect>
                                    <p:anim calcmode="lin" valueType="num">
                                      <p:cBhvr>
                                        <p:cTn id="86" dur="1000" fill="hold"/>
                                        <p:tgtEl>
                                          <p:spTgt spid="66"/>
                                        </p:tgtEl>
                                        <p:attrNameLst>
                                          <p:attrName>ppt_x</p:attrName>
                                        </p:attrNameLst>
                                      </p:cBhvr>
                                      <p:tavLst>
                                        <p:tav tm="0">
                                          <p:val>
                                            <p:strVal val="#ppt_x"/>
                                          </p:val>
                                        </p:tav>
                                        <p:tav tm="100000">
                                          <p:val>
                                            <p:strVal val="#ppt_x"/>
                                          </p:val>
                                        </p:tav>
                                      </p:tavLst>
                                    </p:anim>
                                    <p:anim calcmode="lin" valueType="num">
                                      <p:cBhvr>
                                        <p:cTn id="87" dur="1000" fill="hold"/>
                                        <p:tgtEl>
                                          <p:spTgt spid="66"/>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0"/>
                                  </p:stCondLst>
                                  <p:childTnLst>
                                    <p:set>
                                      <p:cBhvr>
                                        <p:cTn id="89" dur="1" fill="hold">
                                          <p:stCondLst>
                                            <p:cond delay="0"/>
                                          </p:stCondLst>
                                        </p:cTn>
                                        <p:tgtEl>
                                          <p:spTgt spid="43018"/>
                                        </p:tgtEl>
                                        <p:attrNameLst>
                                          <p:attrName>style.visibility</p:attrName>
                                        </p:attrNameLst>
                                      </p:cBhvr>
                                      <p:to>
                                        <p:strVal val="visible"/>
                                      </p:to>
                                    </p:set>
                                    <p:animEffect transition="in" filter="fade">
                                      <p:cBhvr>
                                        <p:cTn id="90" dur="1000"/>
                                        <p:tgtEl>
                                          <p:spTgt spid="43018"/>
                                        </p:tgtEl>
                                      </p:cBhvr>
                                    </p:animEffect>
                                    <p:anim calcmode="lin" valueType="num">
                                      <p:cBhvr>
                                        <p:cTn id="91" dur="1000" fill="hold"/>
                                        <p:tgtEl>
                                          <p:spTgt spid="43018"/>
                                        </p:tgtEl>
                                        <p:attrNameLst>
                                          <p:attrName>ppt_x</p:attrName>
                                        </p:attrNameLst>
                                      </p:cBhvr>
                                      <p:tavLst>
                                        <p:tav tm="0">
                                          <p:val>
                                            <p:strVal val="#ppt_x"/>
                                          </p:val>
                                        </p:tav>
                                        <p:tav tm="100000">
                                          <p:val>
                                            <p:strVal val="#ppt_x"/>
                                          </p:val>
                                        </p:tav>
                                      </p:tavLst>
                                    </p:anim>
                                    <p:anim calcmode="lin" valueType="num">
                                      <p:cBhvr>
                                        <p:cTn id="92" dur="1000" fill="hold"/>
                                        <p:tgtEl>
                                          <p:spTgt spid="4301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fade">
                                      <p:cBhvr>
                                        <p:cTn id="100" dur="1000"/>
                                        <p:tgtEl>
                                          <p:spTgt spid="19"/>
                                        </p:tgtEl>
                                      </p:cBhvr>
                                    </p:animEffect>
                                    <p:anim calcmode="lin" valueType="num">
                                      <p:cBhvr>
                                        <p:cTn id="101" dur="1000" fill="hold"/>
                                        <p:tgtEl>
                                          <p:spTgt spid="19"/>
                                        </p:tgtEl>
                                        <p:attrNameLst>
                                          <p:attrName>ppt_x</p:attrName>
                                        </p:attrNameLst>
                                      </p:cBhvr>
                                      <p:tavLst>
                                        <p:tav tm="0">
                                          <p:val>
                                            <p:strVal val="#ppt_x"/>
                                          </p:val>
                                        </p:tav>
                                        <p:tav tm="100000">
                                          <p:val>
                                            <p:strVal val="#ppt_x"/>
                                          </p:val>
                                        </p:tav>
                                      </p:tavLst>
                                    </p:anim>
                                    <p:anim calcmode="lin" valueType="num">
                                      <p:cBhvr>
                                        <p:cTn id="102" dur="1000" fill="hold"/>
                                        <p:tgtEl>
                                          <p:spTgt spid="19"/>
                                        </p:tgtEl>
                                        <p:attrNameLst>
                                          <p:attrName>ppt_y</p:attrName>
                                        </p:attrNameLst>
                                      </p:cBhvr>
                                      <p:tavLst>
                                        <p:tav tm="0">
                                          <p:val>
                                            <p:strVal val="#ppt_y+.1"/>
                                          </p:val>
                                        </p:tav>
                                        <p:tav tm="100000">
                                          <p:val>
                                            <p:strVal val="#ppt_y"/>
                                          </p:val>
                                        </p:tav>
                                      </p:tavLst>
                                    </p:anim>
                                  </p:childTnLst>
                                </p:cTn>
                              </p:par>
                            </p:childTnLst>
                          </p:cTn>
                        </p:par>
                        <p:par>
                          <p:cTn id="103" fill="hold">
                            <p:stCondLst>
                              <p:cond delay="1000"/>
                            </p:stCondLst>
                            <p:childTnLst>
                              <p:par>
                                <p:cTn id="104" presetID="22" presetClass="entr" presetSubtype="8" fill="hold" grpId="0" nodeType="afterEffect">
                                  <p:stCondLst>
                                    <p:cond delay="0"/>
                                  </p:stCondLst>
                                  <p:childTnLst>
                                    <p:set>
                                      <p:cBhvr>
                                        <p:cTn id="105" dur="1" fill="hold">
                                          <p:stCondLst>
                                            <p:cond delay="0"/>
                                          </p:stCondLst>
                                        </p:cTn>
                                        <p:tgtEl>
                                          <p:spTgt spid="65"/>
                                        </p:tgtEl>
                                        <p:attrNameLst>
                                          <p:attrName>style.visibility</p:attrName>
                                        </p:attrNameLst>
                                      </p:cBhvr>
                                      <p:to>
                                        <p:strVal val="visible"/>
                                      </p:to>
                                    </p:set>
                                    <p:animEffect transition="in" filter="wipe(left)">
                                      <p:cBhvr>
                                        <p:cTn id="106" dur="500"/>
                                        <p:tgtEl>
                                          <p:spTgt spid="65"/>
                                        </p:tgtEl>
                                      </p:cBhvr>
                                    </p:animEffect>
                                  </p:childTnLst>
                                </p:cTn>
                              </p:par>
                            </p:childTnLst>
                          </p:cTn>
                        </p:par>
                      </p:childTnLst>
                    </p:cTn>
                  </p:par>
                  <p:par>
                    <p:cTn id="107" fill="hold">
                      <p:stCondLst>
                        <p:cond delay="indefinite"/>
                      </p:stCondLst>
                      <p:childTnLst>
                        <p:par>
                          <p:cTn id="108" fill="hold">
                            <p:stCondLst>
                              <p:cond delay="0"/>
                            </p:stCondLst>
                            <p:childTnLst>
                              <p:par>
                                <p:cTn id="109" presetID="42" presetClass="entr" presetSubtype="0" fill="hold" grpId="0" nodeType="clickEffect">
                                  <p:stCondLst>
                                    <p:cond delay="0"/>
                                  </p:stCondLst>
                                  <p:childTnLst>
                                    <p:set>
                                      <p:cBhvr>
                                        <p:cTn id="110" dur="1" fill="hold">
                                          <p:stCondLst>
                                            <p:cond delay="0"/>
                                          </p:stCondLst>
                                        </p:cTn>
                                        <p:tgtEl>
                                          <p:spTgt spid="9"/>
                                        </p:tgtEl>
                                        <p:attrNameLst>
                                          <p:attrName>style.visibility</p:attrName>
                                        </p:attrNameLst>
                                      </p:cBhvr>
                                      <p:to>
                                        <p:strVal val="visible"/>
                                      </p:to>
                                    </p:set>
                                    <p:animEffect transition="in" filter="fade">
                                      <p:cBhvr>
                                        <p:cTn id="111" dur="1000"/>
                                        <p:tgtEl>
                                          <p:spTgt spid="9"/>
                                        </p:tgtEl>
                                      </p:cBhvr>
                                    </p:animEffect>
                                    <p:anim calcmode="lin" valueType="num">
                                      <p:cBhvr>
                                        <p:cTn id="112" dur="1000" fill="hold"/>
                                        <p:tgtEl>
                                          <p:spTgt spid="9"/>
                                        </p:tgtEl>
                                        <p:attrNameLst>
                                          <p:attrName>ppt_x</p:attrName>
                                        </p:attrNameLst>
                                      </p:cBhvr>
                                      <p:tavLst>
                                        <p:tav tm="0">
                                          <p:val>
                                            <p:strVal val="#ppt_x"/>
                                          </p:val>
                                        </p:tav>
                                        <p:tav tm="100000">
                                          <p:val>
                                            <p:strVal val="#ppt_x"/>
                                          </p:val>
                                        </p:tav>
                                      </p:tavLst>
                                    </p:anim>
                                    <p:anim calcmode="lin" valueType="num">
                                      <p:cBhvr>
                                        <p:cTn id="113" dur="1000" fill="hold"/>
                                        <p:tgtEl>
                                          <p:spTgt spid="9"/>
                                        </p:tgtEl>
                                        <p:attrNameLst>
                                          <p:attrName>ppt_y</p:attrName>
                                        </p:attrNameLst>
                                      </p:cBhvr>
                                      <p:tavLst>
                                        <p:tav tm="0">
                                          <p:val>
                                            <p:strVal val="#ppt_y+.1"/>
                                          </p:val>
                                        </p:tav>
                                        <p:tav tm="100000">
                                          <p:val>
                                            <p:strVal val="#ppt_y"/>
                                          </p:val>
                                        </p:tav>
                                      </p:tavLst>
                                    </p:anim>
                                  </p:childTnLst>
                                </p:cTn>
                              </p:par>
                              <p:par>
                                <p:cTn id="114" presetID="10" presetClass="exit" presetSubtype="0" fill="hold" nodeType="withEffect">
                                  <p:stCondLst>
                                    <p:cond delay="0"/>
                                  </p:stCondLst>
                                  <p:childTnLst>
                                    <p:animEffect transition="out" filter="fade">
                                      <p:cBhvr>
                                        <p:cTn id="115" dur="500"/>
                                        <p:tgtEl>
                                          <p:spTgt spid="57"/>
                                        </p:tgtEl>
                                      </p:cBhvr>
                                    </p:animEffect>
                                    <p:set>
                                      <p:cBhvr>
                                        <p:cTn id="116" dur="1" fill="hold">
                                          <p:stCondLst>
                                            <p:cond delay="499"/>
                                          </p:stCondLst>
                                        </p:cTn>
                                        <p:tgtEl>
                                          <p:spTgt spid="57"/>
                                        </p:tgtEl>
                                        <p:attrNameLst>
                                          <p:attrName>style.visibility</p:attrName>
                                        </p:attrNameLst>
                                      </p:cBhvr>
                                      <p:to>
                                        <p:strVal val="hidden"/>
                                      </p:to>
                                    </p:set>
                                  </p:childTnLst>
                                </p:cTn>
                              </p:par>
                              <p:par>
                                <p:cTn id="117" presetID="10" presetClass="exit" presetSubtype="0" fill="hold" grpId="1" nodeType="withEffect">
                                  <p:stCondLst>
                                    <p:cond delay="0"/>
                                  </p:stCondLst>
                                  <p:childTnLst>
                                    <p:animEffect transition="out" filter="fade">
                                      <p:cBhvr>
                                        <p:cTn id="118" dur="500"/>
                                        <p:tgtEl>
                                          <p:spTgt spid="58"/>
                                        </p:tgtEl>
                                      </p:cBhvr>
                                    </p:animEffect>
                                    <p:set>
                                      <p:cBhvr>
                                        <p:cTn id="119" dur="1" fill="hold">
                                          <p:stCondLst>
                                            <p:cond delay="499"/>
                                          </p:stCondLst>
                                        </p:cTn>
                                        <p:tgtEl>
                                          <p:spTgt spid="58"/>
                                        </p:tgtEl>
                                        <p:attrNameLst>
                                          <p:attrName>style.visibility</p:attrName>
                                        </p:attrNameLst>
                                      </p:cBhvr>
                                      <p:to>
                                        <p:strVal val="hidden"/>
                                      </p:to>
                                    </p:set>
                                  </p:childTnLst>
                                </p:cTn>
                              </p:par>
                              <p:par>
                                <p:cTn id="120" presetID="10" presetClass="exit" presetSubtype="0" fill="hold" grpId="1" nodeType="withEffect">
                                  <p:stCondLst>
                                    <p:cond delay="0"/>
                                  </p:stCondLst>
                                  <p:childTnLst>
                                    <p:animEffect transition="out" filter="fade">
                                      <p:cBhvr>
                                        <p:cTn id="121" dur="500"/>
                                        <p:tgtEl>
                                          <p:spTgt spid="55"/>
                                        </p:tgtEl>
                                      </p:cBhvr>
                                    </p:animEffect>
                                    <p:set>
                                      <p:cBhvr>
                                        <p:cTn id="122" dur="1" fill="hold">
                                          <p:stCondLst>
                                            <p:cond delay="499"/>
                                          </p:stCondLst>
                                        </p:cTn>
                                        <p:tgtEl>
                                          <p:spTgt spid="55"/>
                                        </p:tgtEl>
                                        <p:attrNameLst>
                                          <p:attrName>style.visibility</p:attrName>
                                        </p:attrNameLst>
                                      </p:cBhvr>
                                      <p:to>
                                        <p:strVal val="hidden"/>
                                      </p:to>
                                    </p:set>
                                  </p:childTnLst>
                                </p:cTn>
                              </p:par>
                              <p:par>
                                <p:cTn id="123" presetID="10" presetClass="exit" presetSubtype="0" fill="hold" nodeType="withEffect">
                                  <p:stCondLst>
                                    <p:cond delay="0"/>
                                  </p:stCondLst>
                                  <p:childTnLst>
                                    <p:animEffect transition="out" filter="fade">
                                      <p:cBhvr>
                                        <p:cTn id="124" dur="500"/>
                                        <p:tgtEl>
                                          <p:spTgt spid="59"/>
                                        </p:tgtEl>
                                      </p:cBhvr>
                                    </p:animEffect>
                                    <p:set>
                                      <p:cBhvr>
                                        <p:cTn id="125" dur="1" fill="hold">
                                          <p:stCondLst>
                                            <p:cond delay="499"/>
                                          </p:stCondLst>
                                        </p:cTn>
                                        <p:tgtEl>
                                          <p:spTgt spid="59"/>
                                        </p:tgtEl>
                                        <p:attrNameLst>
                                          <p:attrName>style.visibility</p:attrName>
                                        </p:attrNameLst>
                                      </p:cBhvr>
                                      <p:to>
                                        <p:strVal val="hidden"/>
                                      </p:to>
                                    </p:set>
                                  </p:childTnLst>
                                </p:cTn>
                              </p:par>
                              <p:par>
                                <p:cTn id="126" presetID="10" presetClass="exit" presetSubtype="0" fill="hold" grpId="1" nodeType="withEffect">
                                  <p:stCondLst>
                                    <p:cond delay="0"/>
                                  </p:stCondLst>
                                  <p:childTnLst>
                                    <p:animEffect transition="out" filter="fade">
                                      <p:cBhvr>
                                        <p:cTn id="127" dur="500"/>
                                        <p:tgtEl>
                                          <p:spTgt spid="60"/>
                                        </p:tgtEl>
                                      </p:cBhvr>
                                    </p:animEffect>
                                    <p:set>
                                      <p:cBhvr>
                                        <p:cTn id="128" dur="1" fill="hold">
                                          <p:stCondLst>
                                            <p:cond delay="499"/>
                                          </p:stCondLst>
                                        </p:cTn>
                                        <p:tgtEl>
                                          <p:spTgt spid="60"/>
                                        </p:tgtEl>
                                        <p:attrNameLst>
                                          <p:attrName>style.visibility</p:attrName>
                                        </p:attrNameLst>
                                      </p:cBhvr>
                                      <p:to>
                                        <p:strVal val="hidden"/>
                                      </p:to>
                                    </p:set>
                                  </p:childTnLst>
                                </p:cTn>
                              </p:par>
                              <p:par>
                                <p:cTn id="129" presetID="10" presetClass="exit" presetSubtype="0" fill="hold" grpId="1" nodeType="withEffect">
                                  <p:stCondLst>
                                    <p:cond delay="0"/>
                                  </p:stCondLst>
                                  <p:childTnLst>
                                    <p:animEffect transition="out" filter="fade">
                                      <p:cBhvr>
                                        <p:cTn id="130" dur="500"/>
                                        <p:tgtEl>
                                          <p:spTgt spid="56"/>
                                        </p:tgtEl>
                                      </p:cBhvr>
                                    </p:animEffect>
                                    <p:set>
                                      <p:cBhvr>
                                        <p:cTn id="131" dur="1" fill="hold">
                                          <p:stCondLst>
                                            <p:cond delay="499"/>
                                          </p:stCondLst>
                                        </p:cTn>
                                        <p:tgtEl>
                                          <p:spTgt spid="56"/>
                                        </p:tgtEl>
                                        <p:attrNameLst>
                                          <p:attrName>style.visibility</p:attrName>
                                        </p:attrNameLst>
                                      </p:cBhvr>
                                      <p:to>
                                        <p:strVal val="hidden"/>
                                      </p:to>
                                    </p:set>
                                  </p:childTnLst>
                                </p:cTn>
                              </p:par>
                              <p:par>
                                <p:cTn id="132" presetID="10" presetClass="exit" presetSubtype="0" fill="hold" nodeType="withEffect">
                                  <p:stCondLst>
                                    <p:cond delay="0"/>
                                  </p:stCondLst>
                                  <p:childTnLst>
                                    <p:animEffect transition="out" filter="fade">
                                      <p:cBhvr>
                                        <p:cTn id="133" dur="500"/>
                                        <p:tgtEl>
                                          <p:spTgt spid="61"/>
                                        </p:tgtEl>
                                      </p:cBhvr>
                                    </p:animEffect>
                                    <p:set>
                                      <p:cBhvr>
                                        <p:cTn id="134" dur="1" fill="hold">
                                          <p:stCondLst>
                                            <p:cond delay="499"/>
                                          </p:stCondLst>
                                        </p:cTn>
                                        <p:tgtEl>
                                          <p:spTgt spid="61"/>
                                        </p:tgtEl>
                                        <p:attrNameLst>
                                          <p:attrName>style.visibility</p:attrName>
                                        </p:attrNameLst>
                                      </p:cBhvr>
                                      <p:to>
                                        <p:strVal val="hidden"/>
                                      </p:to>
                                    </p:set>
                                  </p:childTnLst>
                                </p:cTn>
                              </p:par>
                              <p:par>
                                <p:cTn id="135" presetID="10" presetClass="exit" presetSubtype="0" fill="hold" grpId="1" nodeType="withEffect">
                                  <p:stCondLst>
                                    <p:cond delay="0"/>
                                  </p:stCondLst>
                                  <p:childTnLst>
                                    <p:animEffect transition="out" filter="fade">
                                      <p:cBhvr>
                                        <p:cTn id="136" dur="500"/>
                                        <p:tgtEl>
                                          <p:spTgt spid="62"/>
                                        </p:tgtEl>
                                      </p:cBhvr>
                                    </p:animEffect>
                                    <p:set>
                                      <p:cBhvr>
                                        <p:cTn id="137" dur="1" fill="hold">
                                          <p:stCondLst>
                                            <p:cond delay="499"/>
                                          </p:stCondLst>
                                        </p:cTn>
                                        <p:tgtEl>
                                          <p:spTgt spid="62"/>
                                        </p:tgtEl>
                                        <p:attrNameLst>
                                          <p:attrName>style.visibility</p:attrName>
                                        </p:attrNameLst>
                                      </p:cBhvr>
                                      <p:to>
                                        <p:strVal val="hidden"/>
                                      </p:to>
                                    </p:set>
                                  </p:childTnLst>
                                </p:cTn>
                              </p:par>
                              <p:par>
                                <p:cTn id="138" presetID="10" presetClass="exit" presetSubtype="0" fill="hold" grpId="1" nodeType="withEffect">
                                  <p:stCondLst>
                                    <p:cond delay="0"/>
                                  </p:stCondLst>
                                  <p:childTnLst>
                                    <p:animEffect transition="out" filter="fade">
                                      <p:cBhvr>
                                        <p:cTn id="139" dur="500"/>
                                        <p:tgtEl>
                                          <p:spTgt spid="63"/>
                                        </p:tgtEl>
                                      </p:cBhvr>
                                    </p:animEffect>
                                    <p:set>
                                      <p:cBhvr>
                                        <p:cTn id="140" dur="1" fill="hold">
                                          <p:stCondLst>
                                            <p:cond delay="499"/>
                                          </p:stCondLst>
                                        </p:cTn>
                                        <p:tgtEl>
                                          <p:spTgt spid="63"/>
                                        </p:tgtEl>
                                        <p:attrNameLst>
                                          <p:attrName>style.visibility</p:attrName>
                                        </p:attrNameLst>
                                      </p:cBhvr>
                                      <p:to>
                                        <p:strVal val="hidden"/>
                                      </p:to>
                                    </p:set>
                                  </p:childTnLst>
                                </p:cTn>
                              </p:par>
                              <p:par>
                                <p:cTn id="141" presetID="10" presetClass="exit" presetSubtype="0" fill="hold" grpId="1" nodeType="withEffect">
                                  <p:stCondLst>
                                    <p:cond delay="0"/>
                                  </p:stCondLst>
                                  <p:childTnLst>
                                    <p:animEffect transition="out" filter="fade">
                                      <p:cBhvr>
                                        <p:cTn id="142" dur="500"/>
                                        <p:tgtEl>
                                          <p:spTgt spid="66"/>
                                        </p:tgtEl>
                                      </p:cBhvr>
                                    </p:animEffect>
                                    <p:set>
                                      <p:cBhvr>
                                        <p:cTn id="143" dur="1" fill="hold">
                                          <p:stCondLst>
                                            <p:cond delay="499"/>
                                          </p:stCondLst>
                                        </p:cTn>
                                        <p:tgtEl>
                                          <p:spTgt spid="66"/>
                                        </p:tgtEl>
                                        <p:attrNameLst>
                                          <p:attrName>style.visibility</p:attrName>
                                        </p:attrNameLst>
                                      </p:cBhvr>
                                      <p:to>
                                        <p:strVal val="hidden"/>
                                      </p:to>
                                    </p:set>
                                  </p:childTnLst>
                                </p:cTn>
                              </p:par>
                              <p:par>
                                <p:cTn id="144" presetID="10" presetClass="exit" presetSubtype="0" fill="hold" nodeType="withEffect">
                                  <p:stCondLst>
                                    <p:cond delay="0"/>
                                  </p:stCondLst>
                                  <p:childTnLst>
                                    <p:animEffect transition="out" filter="fade">
                                      <p:cBhvr>
                                        <p:cTn id="145" dur="500"/>
                                        <p:tgtEl>
                                          <p:spTgt spid="43018"/>
                                        </p:tgtEl>
                                      </p:cBhvr>
                                    </p:animEffect>
                                    <p:set>
                                      <p:cBhvr>
                                        <p:cTn id="146" dur="1" fill="hold">
                                          <p:stCondLst>
                                            <p:cond delay="499"/>
                                          </p:stCondLst>
                                        </p:cTn>
                                        <p:tgtEl>
                                          <p:spTgt spid="43018"/>
                                        </p:tgtEl>
                                        <p:attrNameLst>
                                          <p:attrName>style.visibility</p:attrName>
                                        </p:attrNameLst>
                                      </p:cBhvr>
                                      <p:to>
                                        <p:strVal val="hidden"/>
                                      </p:to>
                                    </p:set>
                                  </p:childTnLst>
                                </p:cTn>
                              </p:par>
                              <p:par>
                                <p:cTn id="147" presetID="10" presetClass="exit" presetSubtype="0" fill="hold" grpId="1" nodeType="withEffect">
                                  <p:stCondLst>
                                    <p:cond delay="0"/>
                                  </p:stCondLst>
                                  <p:childTnLst>
                                    <p:animEffect transition="out" filter="fade">
                                      <p:cBhvr>
                                        <p:cTn id="148" dur="500"/>
                                        <p:tgtEl>
                                          <p:spTgt spid="65"/>
                                        </p:tgtEl>
                                      </p:cBhvr>
                                    </p:animEffect>
                                    <p:set>
                                      <p:cBhvr>
                                        <p:cTn id="149" dur="1" fill="hold">
                                          <p:stCondLst>
                                            <p:cond delay="499"/>
                                          </p:stCondLst>
                                        </p:cTn>
                                        <p:tgtEl>
                                          <p:spTgt spid="65"/>
                                        </p:tgtEl>
                                        <p:attrNameLst>
                                          <p:attrName>style.visibility</p:attrName>
                                        </p:attrNameLst>
                                      </p:cBhvr>
                                      <p:to>
                                        <p:strVal val="hidden"/>
                                      </p:to>
                                    </p:set>
                                  </p:childTnLst>
                                </p:cTn>
                              </p:par>
                            </p:childTnLst>
                          </p:cTn>
                        </p:par>
                      </p:childTnLst>
                    </p:cTn>
                  </p:par>
                  <p:par>
                    <p:cTn id="150" fill="hold">
                      <p:stCondLst>
                        <p:cond delay="indefinite"/>
                      </p:stCondLst>
                      <p:childTnLst>
                        <p:par>
                          <p:cTn id="151" fill="hold">
                            <p:stCondLst>
                              <p:cond delay="0"/>
                            </p:stCondLst>
                            <p:childTnLst>
                              <p:par>
                                <p:cTn id="152" presetID="26" presetClass="entr" presetSubtype="0" fill="hold" nodeType="clickEffect">
                                  <p:stCondLst>
                                    <p:cond delay="0"/>
                                  </p:stCondLst>
                                  <p:childTnLst>
                                    <p:set>
                                      <p:cBhvr>
                                        <p:cTn id="153" dur="1" fill="hold">
                                          <p:stCondLst>
                                            <p:cond delay="0"/>
                                          </p:stCondLst>
                                        </p:cTn>
                                        <p:tgtEl>
                                          <p:spTgt spid="3"/>
                                        </p:tgtEl>
                                        <p:attrNameLst>
                                          <p:attrName>style.visibility</p:attrName>
                                        </p:attrNameLst>
                                      </p:cBhvr>
                                      <p:to>
                                        <p:strVal val="visible"/>
                                      </p:to>
                                    </p:set>
                                    <p:animEffect transition="in" filter="wipe(down)">
                                      <p:cBhvr>
                                        <p:cTn id="154" dur="580">
                                          <p:stCondLst>
                                            <p:cond delay="0"/>
                                          </p:stCondLst>
                                        </p:cTn>
                                        <p:tgtEl>
                                          <p:spTgt spid="3"/>
                                        </p:tgtEl>
                                      </p:cBhvr>
                                    </p:animEffect>
                                    <p:anim calcmode="lin" valueType="num">
                                      <p:cBhvr>
                                        <p:cTn id="15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5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5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5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60" dur="26">
                                          <p:stCondLst>
                                            <p:cond delay="650"/>
                                          </p:stCondLst>
                                        </p:cTn>
                                        <p:tgtEl>
                                          <p:spTgt spid="3"/>
                                        </p:tgtEl>
                                      </p:cBhvr>
                                      <p:to x="100000" y="60000"/>
                                    </p:animScale>
                                    <p:animScale>
                                      <p:cBhvr>
                                        <p:cTn id="161" dur="166" decel="50000">
                                          <p:stCondLst>
                                            <p:cond delay="676"/>
                                          </p:stCondLst>
                                        </p:cTn>
                                        <p:tgtEl>
                                          <p:spTgt spid="3"/>
                                        </p:tgtEl>
                                      </p:cBhvr>
                                      <p:to x="100000" y="100000"/>
                                    </p:animScale>
                                    <p:animScale>
                                      <p:cBhvr>
                                        <p:cTn id="162" dur="26">
                                          <p:stCondLst>
                                            <p:cond delay="1312"/>
                                          </p:stCondLst>
                                        </p:cTn>
                                        <p:tgtEl>
                                          <p:spTgt spid="3"/>
                                        </p:tgtEl>
                                      </p:cBhvr>
                                      <p:to x="100000" y="80000"/>
                                    </p:animScale>
                                    <p:animScale>
                                      <p:cBhvr>
                                        <p:cTn id="163" dur="166" decel="50000">
                                          <p:stCondLst>
                                            <p:cond delay="1338"/>
                                          </p:stCondLst>
                                        </p:cTn>
                                        <p:tgtEl>
                                          <p:spTgt spid="3"/>
                                        </p:tgtEl>
                                      </p:cBhvr>
                                      <p:to x="100000" y="100000"/>
                                    </p:animScale>
                                    <p:animScale>
                                      <p:cBhvr>
                                        <p:cTn id="164" dur="26">
                                          <p:stCondLst>
                                            <p:cond delay="1642"/>
                                          </p:stCondLst>
                                        </p:cTn>
                                        <p:tgtEl>
                                          <p:spTgt spid="3"/>
                                        </p:tgtEl>
                                      </p:cBhvr>
                                      <p:to x="100000" y="90000"/>
                                    </p:animScale>
                                    <p:animScale>
                                      <p:cBhvr>
                                        <p:cTn id="165" dur="166" decel="50000">
                                          <p:stCondLst>
                                            <p:cond delay="1668"/>
                                          </p:stCondLst>
                                        </p:cTn>
                                        <p:tgtEl>
                                          <p:spTgt spid="3"/>
                                        </p:tgtEl>
                                      </p:cBhvr>
                                      <p:to x="100000" y="100000"/>
                                    </p:animScale>
                                    <p:animScale>
                                      <p:cBhvr>
                                        <p:cTn id="166" dur="26">
                                          <p:stCondLst>
                                            <p:cond delay="1808"/>
                                          </p:stCondLst>
                                        </p:cTn>
                                        <p:tgtEl>
                                          <p:spTgt spid="3"/>
                                        </p:tgtEl>
                                      </p:cBhvr>
                                      <p:to x="100000" y="95000"/>
                                    </p:animScale>
                                    <p:animScale>
                                      <p:cBhvr>
                                        <p:cTn id="167" dur="166" decel="50000">
                                          <p:stCondLst>
                                            <p:cond delay="1834"/>
                                          </p:stCondLst>
                                        </p:cTn>
                                        <p:tgtEl>
                                          <p:spTgt spid="3"/>
                                        </p:tgtEl>
                                      </p:cBhvr>
                                      <p:to x="100000" y="100000"/>
                                    </p:animScale>
                                  </p:childTnLst>
                                </p:cTn>
                              </p:par>
                              <p:par>
                                <p:cTn id="168" presetID="26" presetClass="entr" presetSubtype="0" fill="hold" nodeType="withEffect">
                                  <p:stCondLst>
                                    <p:cond delay="0"/>
                                  </p:stCondLst>
                                  <p:childTnLst>
                                    <p:set>
                                      <p:cBhvr>
                                        <p:cTn id="169" dur="1" fill="hold">
                                          <p:stCondLst>
                                            <p:cond delay="0"/>
                                          </p:stCondLst>
                                        </p:cTn>
                                        <p:tgtEl>
                                          <p:spTgt spid="43014"/>
                                        </p:tgtEl>
                                        <p:attrNameLst>
                                          <p:attrName>style.visibility</p:attrName>
                                        </p:attrNameLst>
                                      </p:cBhvr>
                                      <p:to>
                                        <p:strVal val="visible"/>
                                      </p:to>
                                    </p:set>
                                    <p:animEffect transition="in" filter="wipe(down)">
                                      <p:cBhvr>
                                        <p:cTn id="170" dur="580">
                                          <p:stCondLst>
                                            <p:cond delay="0"/>
                                          </p:stCondLst>
                                        </p:cTn>
                                        <p:tgtEl>
                                          <p:spTgt spid="43014"/>
                                        </p:tgtEl>
                                      </p:cBhvr>
                                    </p:animEffect>
                                    <p:anim calcmode="lin" valueType="num">
                                      <p:cBhvr>
                                        <p:cTn id="171" dur="1822" tmFilter="0,0; 0.14,0.36; 0.43,0.73; 0.71,0.91; 1.0,1.0">
                                          <p:stCondLst>
                                            <p:cond delay="0"/>
                                          </p:stCondLst>
                                        </p:cTn>
                                        <p:tgtEl>
                                          <p:spTgt spid="43014"/>
                                        </p:tgtEl>
                                        <p:attrNameLst>
                                          <p:attrName>ppt_x</p:attrName>
                                        </p:attrNameLst>
                                      </p:cBhvr>
                                      <p:tavLst>
                                        <p:tav tm="0">
                                          <p:val>
                                            <p:strVal val="#ppt_x-0.25"/>
                                          </p:val>
                                        </p:tav>
                                        <p:tav tm="100000">
                                          <p:val>
                                            <p:strVal val="#ppt_x"/>
                                          </p:val>
                                        </p:tav>
                                      </p:tavLst>
                                    </p:anim>
                                    <p:anim calcmode="lin" valueType="num">
                                      <p:cBhvr>
                                        <p:cTn id="172" dur="664" tmFilter="0.0,0.0; 0.25,0.07; 0.50,0.2; 0.75,0.467; 1.0,1.0">
                                          <p:stCondLst>
                                            <p:cond delay="0"/>
                                          </p:stCondLst>
                                        </p:cTn>
                                        <p:tgtEl>
                                          <p:spTgt spid="43014"/>
                                        </p:tgtEl>
                                        <p:attrNameLst>
                                          <p:attrName>ppt_y</p:attrName>
                                        </p:attrNameLst>
                                      </p:cBhvr>
                                      <p:tavLst>
                                        <p:tav tm="0" fmla="#ppt_y-sin(pi*$)/3">
                                          <p:val>
                                            <p:fltVal val="0.5"/>
                                          </p:val>
                                        </p:tav>
                                        <p:tav tm="100000">
                                          <p:val>
                                            <p:fltVal val="1"/>
                                          </p:val>
                                        </p:tav>
                                      </p:tavLst>
                                    </p:anim>
                                    <p:anim calcmode="lin" valueType="num">
                                      <p:cBhvr>
                                        <p:cTn id="173" dur="664" tmFilter="0, 0; 0.125,0.2665; 0.25,0.4; 0.375,0.465; 0.5,0.5;  0.625,0.535; 0.75,0.6; 0.875,0.7335; 1,1">
                                          <p:stCondLst>
                                            <p:cond delay="664"/>
                                          </p:stCondLst>
                                        </p:cTn>
                                        <p:tgtEl>
                                          <p:spTgt spid="43014"/>
                                        </p:tgtEl>
                                        <p:attrNameLst>
                                          <p:attrName>ppt_y</p:attrName>
                                        </p:attrNameLst>
                                      </p:cBhvr>
                                      <p:tavLst>
                                        <p:tav tm="0" fmla="#ppt_y-sin(pi*$)/9">
                                          <p:val>
                                            <p:fltVal val="0"/>
                                          </p:val>
                                        </p:tav>
                                        <p:tav tm="100000">
                                          <p:val>
                                            <p:fltVal val="1"/>
                                          </p:val>
                                        </p:tav>
                                      </p:tavLst>
                                    </p:anim>
                                    <p:anim calcmode="lin" valueType="num">
                                      <p:cBhvr>
                                        <p:cTn id="174" dur="332" tmFilter="0, 0; 0.125,0.2665; 0.25,0.4; 0.375,0.465; 0.5,0.5;  0.625,0.535; 0.75,0.6; 0.875,0.7335; 1,1">
                                          <p:stCondLst>
                                            <p:cond delay="1324"/>
                                          </p:stCondLst>
                                        </p:cTn>
                                        <p:tgtEl>
                                          <p:spTgt spid="43014"/>
                                        </p:tgtEl>
                                        <p:attrNameLst>
                                          <p:attrName>ppt_y</p:attrName>
                                        </p:attrNameLst>
                                      </p:cBhvr>
                                      <p:tavLst>
                                        <p:tav tm="0" fmla="#ppt_y-sin(pi*$)/27">
                                          <p:val>
                                            <p:fltVal val="0"/>
                                          </p:val>
                                        </p:tav>
                                        <p:tav tm="100000">
                                          <p:val>
                                            <p:fltVal val="1"/>
                                          </p:val>
                                        </p:tav>
                                      </p:tavLst>
                                    </p:anim>
                                    <p:anim calcmode="lin" valueType="num">
                                      <p:cBhvr>
                                        <p:cTn id="175" dur="164" tmFilter="0, 0; 0.125,0.2665; 0.25,0.4; 0.375,0.465; 0.5,0.5;  0.625,0.535; 0.75,0.6; 0.875,0.7335; 1,1">
                                          <p:stCondLst>
                                            <p:cond delay="1656"/>
                                          </p:stCondLst>
                                        </p:cTn>
                                        <p:tgtEl>
                                          <p:spTgt spid="43014"/>
                                        </p:tgtEl>
                                        <p:attrNameLst>
                                          <p:attrName>ppt_y</p:attrName>
                                        </p:attrNameLst>
                                      </p:cBhvr>
                                      <p:tavLst>
                                        <p:tav tm="0" fmla="#ppt_y-sin(pi*$)/81">
                                          <p:val>
                                            <p:fltVal val="0"/>
                                          </p:val>
                                        </p:tav>
                                        <p:tav tm="100000">
                                          <p:val>
                                            <p:fltVal val="1"/>
                                          </p:val>
                                        </p:tav>
                                      </p:tavLst>
                                    </p:anim>
                                    <p:animScale>
                                      <p:cBhvr>
                                        <p:cTn id="176" dur="26">
                                          <p:stCondLst>
                                            <p:cond delay="650"/>
                                          </p:stCondLst>
                                        </p:cTn>
                                        <p:tgtEl>
                                          <p:spTgt spid="43014"/>
                                        </p:tgtEl>
                                      </p:cBhvr>
                                      <p:to x="100000" y="60000"/>
                                    </p:animScale>
                                    <p:animScale>
                                      <p:cBhvr>
                                        <p:cTn id="177" dur="166" decel="50000">
                                          <p:stCondLst>
                                            <p:cond delay="676"/>
                                          </p:stCondLst>
                                        </p:cTn>
                                        <p:tgtEl>
                                          <p:spTgt spid="43014"/>
                                        </p:tgtEl>
                                      </p:cBhvr>
                                      <p:to x="100000" y="100000"/>
                                    </p:animScale>
                                    <p:animScale>
                                      <p:cBhvr>
                                        <p:cTn id="178" dur="26">
                                          <p:stCondLst>
                                            <p:cond delay="1312"/>
                                          </p:stCondLst>
                                        </p:cTn>
                                        <p:tgtEl>
                                          <p:spTgt spid="43014"/>
                                        </p:tgtEl>
                                      </p:cBhvr>
                                      <p:to x="100000" y="80000"/>
                                    </p:animScale>
                                    <p:animScale>
                                      <p:cBhvr>
                                        <p:cTn id="179" dur="166" decel="50000">
                                          <p:stCondLst>
                                            <p:cond delay="1338"/>
                                          </p:stCondLst>
                                        </p:cTn>
                                        <p:tgtEl>
                                          <p:spTgt spid="43014"/>
                                        </p:tgtEl>
                                      </p:cBhvr>
                                      <p:to x="100000" y="100000"/>
                                    </p:animScale>
                                    <p:animScale>
                                      <p:cBhvr>
                                        <p:cTn id="180" dur="26">
                                          <p:stCondLst>
                                            <p:cond delay="1642"/>
                                          </p:stCondLst>
                                        </p:cTn>
                                        <p:tgtEl>
                                          <p:spTgt spid="43014"/>
                                        </p:tgtEl>
                                      </p:cBhvr>
                                      <p:to x="100000" y="90000"/>
                                    </p:animScale>
                                    <p:animScale>
                                      <p:cBhvr>
                                        <p:cTn id="181" dur="166" decel="50000">
                                          <p:stCondLst>
                                            <p:cond delay="1668"/>
                                          </p:stCondLst>
                                        </p:cTn>
                                        <p:tgtEl>
                                          <p:spTgt spid="43014"/>
                                        </p:tgtEl>
                                      </p:cBhvr>
                                      <p:to x="100000" y="100000"/>
                                    </p:animScale>
                                    <p:animScale>
                                      <p:cBhvr>
                                        <p:cTn id="182" dur="26">
                                          <p:stCondLst>
                                            <p:cond delay="1808"/>
                                          </p:stCondLst>
                                        </p:cTn>
                                        <p:tgtEl>
                                          <p:spTgt spid="43014"/>
                                        </p:tgtEl>
                                      </p:cBhvr>
                                      <p:to x="100000" y="95000"/>
                                    </p:animScale>
                                    <p:animScale>
                                      <p:cBhvr>
                                        <p:cTn id="183" dur="166" decel="50000">
                                          <p:stCondLst>
                                            <p:cond delay="1834"/>
                                          </p:stCondLst>
                                        </p:cTn>
                                        <p:tgtEl>
                                          <p:spTgt spid="43014"/>
                                        </p:tgtEl>
                                      </p:cBhvr>
                                      <p:to x="100000" y="100000"/>
                                    </p:animScale>
                                  </p:childTnLst>
                                </p:cTn>
                              </p:par>
                            </p:childTnLst>
                          </p:cTn>
                        </p:par>
                      </p:childTnLst>
                    </p:cTn>
                  </p:par>
                  <p:par>
                    <p:cTn id="184" fill="hold">
                      <p:stCondLst>
                        <p:cond delay="indefinite"/>
                      </p:stCondLst>
                      <p:childTnLst>
                        <p:par>
                          <p:cTn id="185" fill="hold">
                            <p:stCondLst>
                              <p:cond delay="0"/>
                            </p:stCondLst>
                            <p:childTnLst>
                              <p:par>
                                <p:cTn id="186" presetID="42" presetClass="path" presetSubtype="0" accel="50000" decel="50000" fill="hold" nodeType="clickEffect">
                                  <p:stCondLst>
                                    <p:cond delay="0"/>
                                  </p:stCondLst>
                                  <p:childTnLst>
                                    <p:animMotion origin="layout" path="M 1.66667E-6 4.81481E-6 L -0.22101 0.20532 " pathEditMode="relative" rAng="0" ptsTypes="AA">
                                      <p:cBhvr>
                                        <p:cTn id="187" dur="2000" fill="hold"/>
                                        <p:tgtEl>
                                          <p:spTgt spid="3"/>
                                        </p:tgtEl>
                                        <p:attrNameLst>
                                          <p:attrName>ppt_x</p:attrName>
                                          <p:attrName>ppt_y</p:attrName>
                                        </p:attrNameLst>
                                      </p:cBhvr>
                                      <p:rCtr x="-11059" y="10255"/>
                                    </p:animMotion>
                                  </p:childTnLst>
                                </p:cTn>
                              </p:par>
                              <p:par>
                                <p:cTn id="188" presetID="42" presetClass="path" presetSubtype="0" accel="50000" decel="50000" fill="hold" nodeType="withEffect">
                                  <p:stCondLst>
                                    <p:cond delay="0"/>
                                  </p:stCondLst>
                                  <p:childTnLst>
                                    <p:animMotion origin="layout" path="M -2.77778E-7 3.7037E-6 L -0.22101 0.20347 " pathEditMode="relative" rAng="0" ptsTypes="AA">
                                      <p:cBhvr>
                                        <p:cTn id="189" dur="2000" fill="hold"/>
                                        <p:tgtEl>
                                          <p:spTgt spid="43014"/>
                                        </p:tgtEl>
                                        <p:attrNameLst>
                                          <p:attrName>ppt_x</p:attrName>
                                          <p:attrName>ppt_y</p:attrName>
                                        </p:attrNameLst>
                                      </p:cBhvr>
                                      <p:rCtr x="-11059" y="10162"/>
                                    </p:animMotion>
                                  </p:childTnLst>
                                </p:cTn>
                              </p:par>
                            </p:childTnLst>
                          </p:cTn>
                        </p:par>
                      </p:childTnLst>
                    </p:cTn>
                  </p:par>
                  <p:par>
                    <p:cTn id="190" fill="hold">
                      <p:stCondLst>
                        <p:cond delay="indefinite"/>
                      </p:stCondLst>
                      <p:childTnLst>
                        <p:par>
                          <p:cTn id="191" fill="hold">
                            <p:stCondLst>
                              <p:cond delay="0"/>
                            </p:stCondLst>
                            <p:childTnLst>
                              <p:par>
                                <p:cTn id="192" presetID="26" presetClass="entr" presetSubtype="0" fill="hold" nodeType="click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down)">
                                      <p:cBhvr>
                                        <p:cTn id="194" dur="580">
                                          <p:stCondLst>
                                            <p:cond delay="0"/>
                                          </p:stCondLst>
                                        </p:cTn>
                                        <p:tgtEl>
                                          <p:spTgt spid="13"/>
                                        </p:tgtEl>
                                      </p:cBhvr>
                                    </p:animEffect>
                                    <p:anim calcmode="lin" valueType="num">
                                      <p:cBhvr>
                                        <p:cTn id="195"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96"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97"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98"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99"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200" dur="26">
                                          <p:stCondLst>
                                            <p:cond delay="650"/>
                                          </p:stCondLst>
                                        </p:cTn>
                                        <p:tgtEl>
                                          <p:spTgt spid="13"/>
                                        </p:tgtEl>
                                      </p:cBhvr>
                                      <p:to x="100000" y="60000"/>
                                    </p:animScale>
                                    <p:animScale>
                                      <p:cBhvr>
                                        <p:cTn id="201" dur="166" decel="50000">
                                          <p:stCondLst>
                                            <p:cond delay="676"/>
                                          </p:stCondLst>
                                        </p:cTn>
                                        <p:tgtEl>
                                          <p:spTgt spid="13"/>
                                        </p:tgtEl>
                                      </p:cBhvr>
                                      <p:to x="100000" y="100000"/>
                                    </p:animScale>
                                    <p:animScale>
                                      <p:cBhvr>
                                        <p:cTn id="202" dur="26">
                                          <p:stCondLst>
                                            <p:cond delay="1312"/>
                                          </p:stCondLst>
                                        </p:cTn>
                                        <p:tgtEl>
                                          <p:spTgt spid="13"/>
                                        </p:tgtEl>
                                      </p:cBhvr>
                                      <p:to x="100000" y="80000"/>
                                    </p:animScale>
                                    <p:animScale>
                                      <p:cBhvr>
                                        <p:cTn id="203" dur="166" decel="50000">
                                          <p:stCondLst>
                                            <p:cond delay="1338"/>
                                          </p:stCondLst>
                                        </p:cTn>
                                        <p:tgtEl>
                                          <p:spTgt spid="13"/>
                                        </p:tgtEl>
                                      </p:cBhvr>
                                      <p:to x="100000" y="100000"/>
                                    </p:animScale>
                                    <p:animScale>
                                      <p:cBhvr>
                                        <p:cTn id="204" dur="26">
                                          <p:stCondLst>
                                            <p:cond delay="1642"/>
                                          </p:stCondLst>
                                        </p:cTn>
                                        <p:tgtEl>
                                          <p:spTgt spid="13"/>
                                        </p:tgtEl>
                                      </p:cBhvr>
                                      <p:to x="100000" y="90000"/>
                                    </p:animScale>
                                    <p:animScale>
                                      <p:cBhvr>
                                        <p:cTn id="205" dur="166" decel="50000">
                                          <p:stCondLst>
                                            <p:cond delay="1668"/>
                                          </p:stCondLst>
                                        </p:cTn>
                                        <p:tgtEl>
                                          <p:spTgt spid="13"/>
                                        </p:tgtEl>
                                      </p:cBhvr>
                                      <p:to x="100000" y="100000"/>
                                    </p:animScale>
                                    <p:animScale>
                                      <p:cBhvr>
                                        <p:cTn id="206" dur="26">
                                          <p:stCondLst>
                                            <p:cond delay="1808"/>
                                          </p:stCondLst>
                                        </p:cTn>
                                        <p:tgtEl>
                                          <p:spTgt spid="13"/>
                                        </p:tgtEl>
                                      </p:cBhvr>
                                      <p:to x="100000" y="95000"/>
                                    </p:animScale>
                                    <p:animScale>
                                      <p:cBhvr>
                                        <p:cTn id="207" dur="166" decel="50000">
                                          <p:stCondLst>
                                            <p:cond delay="1834"/>
                                          </p:stCondLst>
                                        </p:cTn>
                                        <p:tgtEl>
                                          <p:spTgt spid="13"/>
                                        </p:tgtEl>
                                      </p:cBhvr>
                                      <p:to x="100000" y="100000"/>
                                    </p:animScale>
                                  </p:childTnLst>
                                </p:cTn>
                              </p:par>
                            </p:childTnLst>
                          </p:cTn>
                        </p:par>
                      </p:childTnLst>
                    </p:cTn>
                  </p:par>
                  <p:par>
                    <p:cTn id="208" fill="hold">
                      <p:stCondLst>
                        <p:cond delay="indefinite"/>
                      </p:stCondLst>
                      <p:childTnLst>
                        <p:par>
                          <p:cTn id="209" fill="hold">
                            <p:stCondLst>
                              <p:cond delay="0"/>
                            </p:stCondLst>
                            <p:childTnLst>
                              <p:par>
                                <p:cTn id="210" presetID="42" presetClass="path" presetSubtype="0" accel="50000" decel="50000" fill="hold" nodeType="clickEffect">
                                  <p:stCondLst>
                                    <p:cond delay="0"/>
                                  </p:stCondLst>
                                  <p:childTnLst>
                                    <p:animMotion origin="layout" path="M -8.33333E-7 1.11111E-6 L -0.23055 -0.21296 " pathEditMode="relative" rAng="0" ptsTypes="AA">
                                      <p:cBhvr>
                                        <p:cTn id="211" dur="2000" fill="hold"/>
                                        <p:tgtEl>
                                          <p:spTgt spid="13"/>
                                        </p:tgtEl>
                                        <p:attrNameLst>
                                          <p:attrName>ppt_x</p:attrName>
                                          <p:attrName>ppt_y</p:attrName>
                                        </p:attrNameLst>
                                      </p:cBhvr>
                                      <p:rCtr x="-11528" y="-10648"/>
                                    </p:animMotion>
                                  </p:childTnLst>
                                </p:cTn>
                              </p:par>
                            </p:childTnLst>
                          </p:cTn>
                        </p:par>
                      </p:childTnLst>
                    </p:cTn>
                  </p:par>
                  <p:par>
                    <p:cTn id="212" fill="hold">
                      <p:stCondLst>
                        <p:cond delay="indefinite"/>
                      </p:stCondLst>
                      <p:childTnLst>
                        <p:par>
                          <p:cTn id="213" fill="hold">
                            <p:stCondLst>
                              <p:cond delay="0"/>
                            </p:stCondLst>
                            <p:childTnLst>
                              <p:par>
                                <p:cTn id="214" presetID="26" presetClass="entr" presetSubtype="0" fill="hold" nodeType="clickEffect">
                                  <p:stCondLst>
                                    <p:cond delay="0"/>
                                  </p:stCondLst>
                                  <p:childTnLst>
                                    <p:set>
                                      <p:cBhvr>
                                        <p:cTn id="215" dur="1" fill="hold">
                                          <p:stCondLst>
                                            <p:cond delay="0"/>
                                          </p:stCondLst>
                                        </p:cTn>
                                        <p:tgtEl>
                                          <p:spTgt spid="43016"/>
                                        </p:tgtEl>
                                        <p:attrNameLst>
                                          <p:attrName>style.visibility</p:attrName>
                                        </p:attrNameLst>
                                      </p:cBhvr>
                                      <p:to>
                                        <p:strVal val="visible"/>
                                      </p:to>
                                    </p:set>
                                    <p:animEffect transition="in" filter="wipe(down)">
                                      <p:cBhvr>
                                        <p:cTn id="216" dur="580">
                                          <p:stCondLst>
                                            <p:cond delay="0"/>
                                          </p:stCondLst>
                                        </p:cTn>
                                        <p:tgtEl>
                                          <p:spTgt spid="43016"/>
                                        </p:tgtEl>
                                      </p:cBhvr>
                                    </p:animEffect>
                                    <p:anim calcmode="lin" valueType="num">
                                      <p:cBhvr>
                                        <p:cTn id="217" dur="1822" tmFilter="0,0; 0.14,0.36; 0.43,0.73; 0.71,0.91; 1.0,1.0">
                                          <p:stCondLst>
                                            <p:cond delay="0"/>
                                          </p:stCondLst>
                                        </p:cTn>
                                        <p:tgtEl>
                                          <p:spTgt spid="43016"/>
                                        </p:tgtEl>
                                        <p:attrNameLst>
                                          <p:attrName>ppt_x</p:attrName>
                                        </p:attrNameLst>
                                      </p:cBhvr>
                                      <p:tavLst>
                                        <p:tav tm="0">
                                          <p:val>
                                            <p:strVal val="#ppt_x-0.25"/>
                                          </p:val>
                                        </p:tav>
                                        <p:tav tm="100000">
                                          <p:val>
                                            <p:strVal val="#ppt_x"/>
                                          </p:val>
                                        </p:tav>
                                      </p:tavLst>
                                    </p:anim>
                                    <p:anim calcmode="lin" valueType="num">
                                      <p:cBhvr>
                                        <p:cTn id="218" dur="664" tmFilter="0.0,0.0; 0.25,0.07; 0.50,0.2; 0.75,0.467; 1.0,1.0">
                                          <p:stCondLst>
                                            <p:cond delay="0"/>
                                          </p:stCondLst>
                                        </p:cTn>
                                        <p:tgtEl>
                                          <p:spTgt spid="43016"/>
                                        </p:tgtEl>
                                        <p:attrNameLst>
                                          <p:attrName>ppt_y</p:attrName>
                                        </p:attrNameLst>
                                      </p:cBhvr>
                                      <p:tavLst>
                                        <p:tav tm="0" fmla="#ppt_y-sin(pi*$)/3">
                                          <p:val>
                                            <p:fltVal val="0.5"/>
                                          </p:val>
                                        </p:tav>
                                        <p:tav tm="100000">
                                          <p:val>
                                            <p:fltVal val="1"/>
                                          </p:val>
                                        </p:tav>
                                      </p:tavLst>
                                    </p:anim>
                                    <p:anim calcmode="lin" valueType="num">
                                      <p:cBhvr>
                                        <p:cTn id="219" dur="664" tmFilter="0, 0; 0.125,0.2665; 0.25,0.4; 0.375,0.465; 0.5,0.5;  0.625,0.535; 0.75,0.6; 0.875,0.7335; 1,1">
                                          <p:stCondLst>
                                            <p:cond delay="664"/>
                                          </p:stCondLst>
                                        </p:cTn>
                                        <p:tgtEl>
                                          <p:spTgt spid="43016"/>
                                        </p:tgtEl>
                                        <p:attrNameLst>
                                          <p:attrName>ppt_y</p:attrName>
                                        </p:attrNameLst>
                                      </p:cBhvr>
                                      <p:tavLst>
                                        <p:tav tm="0" fmla="#ppt_y-sin(pi*$)/9">
                                          <p:val>
                                            <p:fltVal val="0"/>
                                          </p:val>
                                        </p:tav>
                                        <p:tav tm="100000">
                                          <p:val>
                                            <p:fltVal val="1"/>
                                          </p:val>
                                        </p:tav>
                                      </p:tavLst>
                                    </p:anim>
                                    <p:anim calcmode="lin" valueType="num">
                                      <p:cBhvr>
                                        <p:cTn id="220" dur="332" tmFilter="0, 0; 0.125,0.2665; 0.25,0.4; 0.375,0.465; 0.5,0.5;  0.625,0.535; 0.75,0.6; 0.875,0.7335; 1,1">
                                          <p:stCondLst>
                                            <p:cond delay="1324"/>
                                          </p:stCondLst>
                                        </p:cTn>
                                        <p:tgtEl>
                                          <p:spTgt spid="43016"/>
                                        </p:tgtEl>
                                        <p:attrNameLst>
                                          <p:attrName>ppt_y</p:attrName>
                                        </p:attrNameLst>
                                      </p:cBhvr>
                                      <p:tavLst>
                                        <p:tav tm="0" fmla="#ppt_y-sin(pi*$)/27">
                                          <p:val>
                                            <p:fltVal val="0"/>
                                          </p:val>
                                        </p:tav>
                                        <p:tav tm="100000">
                                          <p:val>
                                            <p:fltVal val="1"/>
                                          </p:val>
                                        </p:tav>
                                      </p:tavLst>
                                    </p:anim>
                                    <p:anim calcmode="lin" valueType="num">
                                      <p:cBhvr>
                                        <p:cTn id="221" dur="164" tmFilter="0, 0; 0.125,0.2665; 0.25,0.4; 0.375,0.465; 0.5,0.5;  0.625,0.535; 0.75,0.6; 0.875,0.7335; 1,1">
                                          <p:stCondLst>
                                            <p:cond delay="1656"/>
                                          </p:stCondLst>
                                        </p:cTn>
                                        <p:tgtEl>
                                          <p:spTgt spid="43016"/>
                                        </p:tgtEl>
                                        <p:attrNameLst>
                                          <p:attrName>ppt_y</p:attrName>
                                        </p:attrNameLst>
                                      </p:cBhvr>
                                      <p:tavLst>
                                        <p:tav tm="0" fmla="#ppt_y-sin(pi*$)/81">
                                          <p:val>
                                            <p:fltVal val="0"/>
                                          </p:val>
                                        </p:tav>
                                        <p:tav tm="100000">
                                          <p:val>
                                            <p:fltVal val="1"/>
                                          </p:val>
                                        </p:tav>
                                      </p:tavLst>
                                    </p:anim>
                                    <p:animScale>
                                      <p:cBhvr>
                                        <p:cTn id="222" dur="26">
                                          <p:stCondLst>
                                            <p:cond delay="650"/>
                                          </p:stCondLst>
                                        </p:cTn>
                                        <p:tgtEl>
                                          <p:spTgt spid="43016"/>
                                        </p:tgtEl>
                                      </p:cBhvr>
                                      <p:to x="100000" y="60000"/>
                                    </p:animScale>
                                    <p:animScale>
                                      <p:cBhvr>
                                        <p:cTn id="223" dur="166" decel="50000">
                                          <p:stCondLst>
                                            <p:cond delay="676"/>
                                          </p:stCondLst>
                                        </p:cTn>
                                        <p:tgtEl>
                                          <p:spTgt spid="43016"/>
                                        </p:tgtEl>
                                      </p:cBhvr>
                                      <p:to x="100000" y="100000"/>
                                    </p:animScale>
                                    <p:animScale>
                                      <p:cBhvr>
                                        <p:cTn id="224" dur="26">
                                          <p:stCondLst>
                                            <p:cond delay="1312"/>
                                          </p:stCondLst>
                                        </p:cTn>
                                        <p:tgtEl>
                                          <p:spTgt spid="43016"/>
                                        </p:tgtEl>
                                      </p:cBhvr>
                                      <p:to x="100000" y="80000"/>
                                    </p:animScale>
                                    <p:animScale>
                                      <p:cBhvr>
                                        <p:cTn id="225" dur="166" decel="50000">
                                          <p:stCondLst>
                                            <p:cond delay="1338"/>
                                          </p:stCondLst>
                                        </p:cTn>
                                        <p:tgtEl>
                                          <p:spTgt spid="43016"/>
                                        </p:tgtEl>
                                      </p:cBhvr>
                                      <p:to x="100000" y="100000"/>
                                    </p:animScale>
                                    <p:animScale>
                                      <p:cBhvr>
                                        <p:cTn id="226" dur="26">
                                          <p:stCondLst>
                                            <p:cond delay="1642"/>
                                          </p:stCondLst>
                                        </p:cTn>
                                        <p:tgtEl>
                                          <p:spTgt spid="43016"/>
                                        </p:tgtEl>
                                      </p:cBhvr>
                                      <p:to x="100000" y="90000"/>
                                    </p:animScale>
                                    <p:animScale>
                                      <p:cBhvr>
                                        <p:cTn id="227" dur="166" decel="50000">
                                          <p:stCondLst>
                                            <p:cond delay="1668"/>
                                          </p:stCondLst>
                                        </p:cTn>
                                        <p:tgtEl>
                                          <p:spTgt spid="43016"/>
                                        </p:tgtEl>
                                      </p:cBhvr>
                                      <p:to x="100000" y="100000"/>
                                    </p:animScale>
                                    <p:animScale>
                                      <p:cBhvr>
                                        <p:cTn id="228" dur="26">
                                          <p:stCondLst>
                                            <p:cond delay="1808"/>
                                          </p:stCondLst>
                                        </p:cTn>
                                        <p:tgtEl>
                                          <p:spTgt spid="43016"/>
                                        </p:tgtEl>
                                      </p:cBhvr>
                                      <p:to x="100000" y="95000"/>
                                    </p:animScale>
                                    <p:animScale>
                                      <p:cBhvr>
                                        <p:cTn id="229" dur="166" decel="50000">
                                          <p:stCondLst>
                                            <p:cond delay="1834"/>
                                          </p:stCondLst>
                                        </p:cTn>
                                        <p:tgtEl>
                                          <p:spTgt spid="43016"/>
                                        </p:tgtEl>
                                      </p:cBhvr>
                                      <p:to x="100000" y="100000"/>
                                    </p:animScale>
                                  </p:childTnLst>
                                </p:cTn>
                              </p:par>
                              <p:par>
                                <p:cTn id="230" presetID="26" presetClass="entr" presetSubtype="0" fill="hold" nodeType="withEffect">
                                  <p:stCondLst>
                                    <p:cond delay="0"/>
                                  </p:stCondLst>
                                  <p:childTnLst>
                                    <p:set>
                                      <p:cBhvr>
                                        <p:cTn id="231" dur="1" fill="hold">
                                          <p:stCondLst>
                                            <p:cond delay="0"/>
                                          </p:stCondLst>
                                        </p:cTn>
                                        <p:tgtEl>
                                          <p:spTgt spid="54"/>
                                        </p:tgtEl>
                                        <p:attrNameLst>
                                          <p:attrName>style.visibility</p:attrName>
                                        </p:attrNameLst>
                                      </p:cBhvr>
                                      <p:to>
                                        <p:strVal val="visible"/>
                                      </p:to>
                                    </p:set>
                                    <p:animEffect transition="in" filter="wipe(down)">
                                      <p:cBhvr>
                                        <p:cTn id="232" dur="580">
                                          <p:stCondLst>
                                            <p:cond delay="0"/>
                                          </p:stCondLst>
                                        </p:cTn>
                                        <p:tgtEl>
                                          <p:spTgt spid="54"/>
                                        </p:tgtEl>
                                      </p:cBhvr>
                                    </p:animEffect>
                                    <p:anim calcmode="lin" valueType="num">
                                      <p:cBhvr>
                                        <p:cTn id="233" dur="1822" tmFilter="0,0; 0.14,0.36; 0.43,0.73; 0.71,0.91; 1.0,1.0">
                                          <p:stCondLst>
                                            <p:cond delay="0"/>
                                          </p:stCondLst>
                                        </p:cTn>
                                        <p:tgtEl>
                                          <p:spTgt spid="54"/>
                                        </p:tgtEl>
                                        <p:attrNameLst>
                                          <p:attrName>ppt_x</p:attrName>
                                        </p:attrNameLst>
                                      </p:cBhvr>
                                      <p:tavLst>
                                        <p:tav tm="0">
                                          <p:val>
                                            <p:strVal val="#ppt_x-0.25"/>
                                          </p:val>
                                        </p:tav>
                                        <p:tav tm="100000">
                                          <p:val>
                                            <p:strVal val="#ppt_x"/>
                                          </p:val>
                                        </p:tav>
                                      </p:tavLst>
                                    </p:anim>
                                    <p:anim calcmode="lin" valueType="num">
                                      <p:cBhvr>
                                        <p:cTn id="234" dur="664" tmFilter="0.0,0.0; 0.25,0.07; 0.50,0.2; 0.75,0.467; 1.0,1.0">
                                          <p:stCondLst>
                                            <p:cond delay="0"/>
                                          </p:stCondLst>
                                        </p:cTn>
                                        <p:tgtEl>
                                          <p:spTgt spid="54"/>
                                        </p:tgtEl>
                                        <p:attrNameLst>
                                          <p:attrName>ppt_y</p:attrName>
                                        </p:attrNameLst>
                                      </p:cBhvr>
                                      <p:tavLst>
                                        <p:tav tm="0" fmla="#ppt_y-sin(pi*$)/3">
                                          <p:val>
                                            <p:fltVal val="0.5"/>
                                          </p:val>
                                        </p:tav>
                                        <p:tav tm="100000">
                                          <p:val>
                                            <p:fltVal val="1"/>
                                          </p:val>
                                        </p:tav>
                                      </p:tavLst>
                                    </p:anim>
                                    <p:anim calcmode="lin" valueType="num">
                                      <p:cBhvr>
                                        <p:cTn id="235" dur="664" tmFilter="0, 0; 0.125,0.2665; 0.25,0.4; 0.375,0.465; 0.5,0.5;  0.625,0.535; 0.75,0.6; 0.875,0.7335; 1,1">
                                          <p:stCondLst>
                                            <p:cond delay="664"/>
                                          </p:stCondLst>
                                        </p:cTn>
                                        <p:tgtEl>
                                          <p:spTgt spid="54"/>
                                        </p:tgtEl>
                                        <p:attrNameLst>
                                          <p:attrName>ppt_y</p:attrName>
                                        </p:attrNameLst>
                                      </p:cBhvr>
                                      <p:tavLst>
                                        <p:tav tm="0" fmla="#ppt_y-sin(pi*$)/9">
                                          <p:val>
                                            <p:fltVal val="0"/>
                                          </p:val>
                                        </p:tav>
                                        <p:tav tm="100000">
                                          <p:val>
                                            <p:fltVal val="1"/>
                                          </p:val>
                                        </p:tav>
                                      </p:tavLst>
                                    </p:anim>
                                    <p:anim calcmode="lin" valueType="num">
                                      <p:cBhvr>
                                        <p:cTn id="236" dur="332" tmFilter="0, 0; 0.125,0.2665; 0.25,0.4; 0.375,0.465; 0.5,0.5;  0.625,0.535; 0.75,0.6; 0.875,0.7335; 1,1">
                                          <p:stCondLst>
                                            <p:cond delay="1324"/>
                                          </p:stCondLst>
                                        </p:cTn>
                                        <p:tgtEl>
                                          <p:spTgt spid="54"/>
                                        </p:tgtEl>
                                        <p:attrNameLst>
                                          <p:attrName>ppt_y</p:attrName>
                                        </p:attrNameLst>
                                      </p:cBhvr>
                                      <p:tavLst>
                                        <p:tav tm="0" fmla="#ppt_y-sin(pi*$)/27">
                                          <p:val>
                                            <p:fltVal val="0"/>
                                          </p:val>
                                        </p:tav>
                                        <p:tav tm="100000">
                                          <p:val>
                                            <p:fltVal val="1"/>
                                          </p:val>
                                        </p:tav>
                                      </p:tavLst>
                                    </p:anim>
                                    <p:anim calcmode="lin" valueType="num">
                                      <p:cBhvr>
                                        <p:cTn id="237" dur="164" tmFilter="0, 0; 0.125,0.2665; 0.25,0.4; 0.375,0.465; 0.5,0.5;  0.625,0.535; 0.75,0.6; 0.875,0.7335; 1,1">
                                          <p:stCondLst>
                                            <p:cond delay="1656"/>
                                          </p:stCondLst>
                                        </p:cTn>
                                        <p:tgtEl>
                                          <p:spTgt spid="54"/>
                                        </p:tgtEl>
                                        <p:attrNameLst>
                                          <p:attrName>ppt_y</p:attrName>
                                        </p:attrNameLst>
                                      </p:cBhvr>
                                      <p:tavLst>
                                        <p:tav tm="0" fmla="#ppt_y-sin(pi*$)/81">
                                          <p:val>
                                            <p:fltVal val="0"/>
                                          </p:val>
                                        </p:tav>
                                        <p:tav tm="100000">
                                          <p:val>
                                            <p:fltVal val="1"/>
                                          </p:val>
                                        </p:tav>
                                      </p:tavLst>
                                    </p:anim>
                                    <p:animScale>
                                      <p:cBhvr>
                                        <p:cTn id="238" dur="26">
                                          <p:stCondLst>
                                            <p:cond delay="650"/>
                                          </p:stCondLst>
                                        </p:cTn>
                                        <p:tgtEl>
                                          <p:spTgt spid="54"/>
                                        </p:tgtEl>
                                      </p:cBhvr>
                                      <p:to x="100000" y="60000"/>
                                    </p:animScale>
                                    <p:animScale>
                                      <p:cBhvr>
                                        <p:cTn id="239" dur="166" decel="50000">
                                          <p:stCondLst>
                                            <p:cond delay="676"/>
                                          </p:stCondLst>
                                        </p:cTn>
                                        <p:tgtEl>
                                          <p:spTgt spid="54"/>
                                        </p:tgtEl>
                                      </p:cBhvr>
                                      <p:to x="100000" y="100000"/>
                                    </p:animScale>
                                    <p:animScale>
                                      <p:cBhvr>
                                        <p:cTn id="240" dur="26">
                                          <p:stCondLst>
                                            <p:cond delay="1312"/>
                                          </p:stCondLst>
                                        </p:cTn>
                                        <p:tgtEl>
                                          <p:spTgt spid="54"/>
                                        </p:tgtEl>
                                      </p:cBhvr>
                                      <p:to x="100000" y="80000"/>
                                    </p:animScale>
                                    <p:animScale>
                                      <p:cBhvr>
                                        <p:cTn id="241" dur="166" decel="50000">
                                          <p:stCondLst>
                                            <p:cond delay="1338"/>
                                          </p:stCondLst>
                                        </p:cTn>
                                        <p:tgtEl>
                                          <p:spTgt spid="54"/>
                                        </p:tgtEl>
                                      </p:cBhvr>
                                      <p:to x="100000" y="100000"/>
                                    </p:animScale>
                                    <p:animScale>
                                      <p:cBhvr>
                                        <p:cTn id="242" dur="26">
                                          <p:stCondLst>
                                            <p:cond delay="1642"/>
                                          </p:stCondLst>
                                        </p:cTn>
                                        <p:tgtEl>
                                          <p:spTgt spid="54"/>
                                        </p:tgtEl>
                                      </p:cBhvr>
                                      <p:to x="100000" y="90000"/>
                                    </p:animScale>
                                    <p:animScale>
                                      <p:cBhvr>
                                        <p:cTn id="243" dur="166" decel="50000">
                                          <p:stCondLst>
                                            <p:cond delay="1668"/>
                                          </p:stCondLst>
                                        </p:cTn>
                                        <p:tgtEl>
                                          <p:spTgt spid="54"/>
                                        </p:tgtEl>
                                      </p:cBhvr>
                                      <p:to x="100000" y="100000"/>
                                    </p:animScale>
                                    <p:animScale>
                                      <p:cBhvr>
                                        <p:cTn id="244" dur="26">
                                          <p:stCondLst>
                                            <p:cond delay="1808"/>
                                          </p:stCondLst>
                                        </p:cTn>
                                        <p:tgtEl>
                                          <p:spTgt spid="54"/>
                                        </p:tgtEl>
                                      </p:cBhvr>
                                      <p:to x="100000" y="95000"/>
                                    </p:animScale>
                                    <p:animScale>
                                      <p:cBhvr>
                                        <p:cTn id="245" dur="166" decel="50000">
                                          <p:stCondLst>
                                            <p:cond delay="1834"/>
                                          </p:stCondLst>
                                        </p:cTn>
                                        <p:tgtEl>
                                          <p:spTgt spid="54"/>
                                        </p:tgtEl>
                                      </p:cBhvr>
                                      <p:to x="100000" y="100000"/>
                                    </p:animScale>
                                  </p:childTnLst>
                                </p:cTn>
                              </p:par>
                            </p:childTnLst>
                          </p:cTn>
                        </p:par>
                      </p:childTnLst>
                    </p:cTn>
                  </p:par>
                  <p:par>
                    <p:cTn id="246" fill="hold">
                      <p:stCondLst>
                        <p:cond delay="indefinite"/>
                      </p:stCondLst>
                      <p:childTnLst>
                        <p:par>
                          <p:cTn id="247" fill="hold">
                            <p:stCondLst>
                              <p:cond delay="0"/>
                            </p:stCondLst>
                            <p:childTnLst>
                              <p:par>
                                <p:cTn id="248" presetID="42" presetClass="path" presetSubtype="0" accel="50000" decel="50000" fill="hold" nodeType="clickEffect">
                                  <p:stCondLst>
                                    <p:cond delay="0"/>
                                  </p:stCondLst>
                                  <p:childTnLst>
                                    <p:animMotion origin="layout" path="M -8.33333E-7 -3.7037E-6 L 0.24826 0.23311 " pathEditMode="relative" rAng="0" ptsTypes="AA">
                                      <p:cBhvr>
                                        <p:cTn id="249" dur="2000" fill="hold"/>
                                        <p:tgtEl>
                                          <p:spTgt spid="43016"/>
                                        </p:tgtEl>
                                        <p:attrNameLst>
                                          <p:attrName>ppt_x</p:attrName>
                                          <p:attrName>ppt_y</p:attrName>
                                        </p:attrNameLst>
                                      </p:cBhvr>
                                      <p:rCtr x="12413" y="11644"/>
                                    </p:animMotion>
                                  </p:childTnLst>
                                </p:cTn>
                              </p:par>
                              <p:par>
                                <p:cTn id="250" presetID="42" presetClass="path" presetSubtype="0" accel="50000" decel="50000" fill="hold" nodeType="withEffect">
                                  <p:stCondLst>
                                    <p:cond delay="0"/>
                                  </p:stCondLst>
                                  <p:childTnLst>
                                    <p:animMotion origin="layout" path="M 3.05556E-6 4.44444E-6 L 0.23229 0.22824 " pathEditMode="relative" rAng="0" ptsTypes="AA">
                                      <p:cBhvr>
                                        <p:cTn id="251" dur="2000" fill="hold"/>
                                        <p:tgtEl>
                                          <p:spTgt spid="54"/>
                                        </p:tgtEl>
                                        <p:attrNameLst>
                                          <p:attrName>ppt_x</p:attrName>
                                          <p:attrName>ppt_y</p:attrName>
                                        </p:attrNameLst>
                                      </p:cBhvr>
                                      <p:rCtr x="11615" y="11412"/>
                                    </p:animMotion>
                                  </p:childTnLst>
                                </p:cTn>
                              </p:par>
                            </p:childTnLst>
                          </p:cTn>
                        </p:par>
                      </p:childTnLst>
                    </p:cTn>
                  </p:par>
                  <p:par>
                    <p:cTn id="252" fill="hold">
                      <p:stCondLst>
                        <p:cond delay="indefinite"/>
                      </p:stCondLst>
                      <p:childTnLst>
                        <p:par>
                          <p:cTn id="253" fill="hold">
                            <p:stCondLst>
                              <p:cond delay="0"/>
                            </p:stCondLst>
                            <p:childTnLst>
                              <p:par>
                                <p:cTn id="254" presetID="26" presetClass="entr" presetSubtype="0" fill="hold" nodeType="clickEffect">
                                  <p:stCondLst>
                                    <p:cond delay="0"/>
                                  </p:stCondLst>
                                  <p:childTnLst>
                                    <p:set>
                                      <p:cBhvr>
                                        <p:cTn id="255" dur="1" fill="hold">
                                          <p:stCondLst>
                                            <p:cond delay="0"/>
                                          </p:stCondLst>
                                        </p:cTn>
                                        <p:tgtEl>
                                          <p:spTgt spid="43010"/>
                                        </p:tgtEl>
                                        <p:attrNameLst>
                                          <p:attrName>style.visibility</p:attrName>
                                        </p:attrNameLst>
                                      </p:cBhvr>
                                      <p:to>
                                        <p:strVal val="visible"/>
                                      </p:to>
                                    </p:set>
                                    <p:animEffect transition="in" filter="wipe(down)">
                                      <p:cBhvr>
                                        <p:cTn id="256" dur="580">
                                          <p:stCondLst>
                                            <p:cond delay="0"/>
                                          </p:stCondLst>
                                        </p:cTn>
                                        <p:tgtEl>
                                          <p:spTgt spid="43010"/>
                                        </p:tgtEl>
                                      </p:cBhvr>
                                    </p:animEffect>
                                    <p:anim calcmode="lin" valueType="num">
                                      <p:cBhvr>
                                        <p:cTn id="257" dur="1822" tmFilter="0,0; 0.14,0.36; 0.43,0.73; 0.71,0.91; 1.0,1.0">
                                          <p:stCondLst>
                                            <p:cond delay="0"/>
                                          </p:stCondLst>
                                        </p:cTn>
                                        <p:tgtEl>
                                          <p:spTgt spid="43010"/>
                                        </p:tgtEl>
                                        <p:attrNameLst>
                                          <p:attrName>ppt_x</p:attrName>
                                        </p:attrNameLst>
                                      </p:cBhvr>
                                      <p:tavLst>
                                        <p:tav tm="0">
                                          <p:val>
                                            <p:strVal val="#ppt_x-0.25"/>
                                          </p:val>
                                        </p:tav>
                                        <p:tav tm="100000">
                                          <p:val>
                                            <p:strVal val="#ppt_x"/>
                                          </p:val>
                                        </p:tav>
                                      </p:tavLst>
                                    </p:anim>
                                    <p:anim calcmode="lin" valueType="num">
                                      <p:cBhvr>
                                        <p:cTn id="258" dur="664" tmFilter="0.0,0.0; 0.25,0.07; 0.50,0.2; 0.75,0.467; 1.0,1.0">
                                          <p:stCondLst>
                                            <p:cond delay="0"/>
                                          </p:stCondLst>
                                        </p:cTn>
                                        <p:tgtEl>
                                          <p:spTgt spid="43010"/>
                                        </p:tgtEl>
                                        <p:attrNameLst>
                                          <p:attrName>ppt_y</p:attrName>
                                        </p:attrNameLst>
                                      </p:cBhvr>
                                      <p:tavLst>
                                        <p:tav tm="0" fmla="#ppt_y-sin(pi*$)/3">
                                          <p:val>
                                            <p:fltVal val="0.5"/>
                                          </p:val>
                                        </p:tav>
                                        <p:tav tm="100000">
                                          <p:val>
                                            <p:fltVal val="1"/>
                                          </p:val>
                                        </p:tav>
                                      </p:tavLst>
                                    </p:anim>
                                    <p:anim calcmode="lin" valueType="num">
                                      <p:cBhvr>
                                        <p:cTn id="259" dur="664" tmFilter="0, 0; 0.125,0.2665; 0.25,0.4; 0.375,0.465; 0.5,0.5;  0.625,0.535; 0.75,0.6; 0.875,0.7335; 1,1">
                                          <p:stCondLst>
                                            <p:cond delay="664"/>
                                          </p:stCondLst>
                                        </p:cTn>
                                        <p:tgtEl>
                                          <p:spTgt spid="43010"/>
                                        </p:tgtEl>
                                        <p:attrNameLst>
                                          <p:attrName>ppt_y</p:attrName>
                                        </p:attrNameLst>
                                      </p:cBhvr>
                                      <p:tavLst>
                                        <p:tav tm="0" fmla="#ppt_y-sin(pi*$)/9">
                                          <p:val>
                                            <p:fltVal val="0"/>
                                          </p:val>
                                        </p:tav>
                                        <p:tav tm="100000">
                                          <p:val>
                                            <p:fltVal val="1"/>
                                          </p:val>
                                        </p:tav>
                                      </p:tavLst>
                                    </p:anim>
                                    <p:anim calcmode="lin" valueType="num">
                                      <p:cBhvr>
                                        <p:cTn id="260" dur="332" tmFilter="0, 0; 0.125,0.2665; 0.25,0.4; 0.375,0.465; 0.5,0.5;  0.625,0.535; 0.75,0.6; 0.875,0.7335; 1,1">
                                          <p:stCondLst>
                                            <p:cond delay="1324"/>
                                          </p:stCondLst>
                                        </p:cTn>
                                        <p:tgtEl>
                                          <p:spTgt spid="43010"/>
                                        </p:tgtEl>
                                        <p:attrNameLst>
                                          <p:attrName>ppt_y</p:attrName>
                                        </p:attrNameLst>
                                      </p:cBhvr>
                                      <p:tavLst>
                                        <p:tav tm="0" fmla="#ppt_y-sin(pi*$)/27">
                                          <p:val>
                                            <p:fltVal val="0"/>
                                          </p:val>
                                        </p:tav>
                                        <p:tav tm="100000">
                                          <p:val>
                                            <p:fltVal val="1"/>
                                          </p:val>
                                        </p:tav>
                                      </p:tavLst>
                                    </p:anim>
                                    <p:anim calcmode="lin" valueType="num">
                                      <p:cBhvr>
                                        <p:cTn id="261" dur="164" tmFilter="0, 0; 0.125,0.2665; 0.25,0.4; 0.375,0.465; 0.5,0.5;  0.625,0.535; 0.75,0.6; 0.875,0.7335; 1,1">
                                          <p:stCondLst>
                                            <p:cond delay="1656"/>
                                          </p:stCondLst>
                                        </p:cTn>
                                        <p:tgtEl>
                                          <p:spTgt spid="43010"/>
                                        </p:tgtEl>
                                        <p:attrNameLst>
                                          <p:attrName>ppt_y</p:attrName>
                                        </p:attrNameLst>
                                      </p:cBhvr>
                                      <p:tavLst>
                                        <p:tav tm="0" fmla="#ppt_y-sin(pi*$)/81">
                                          <p:val>
                                            <p:fltVal val="0"/>
                                          </p:val>
                                        </p:tav>
                                        <p:tav tm="100000">
                                          <p:val>
                                            <p:fltVal val="1"/>
                                          </p:val>
                                        </p:tav>
                                      </p:tavLst>
                                    </p:anim>
                                    <p:animScale>
                                      <p:cBhvr>
                                        <p:cTn id="262" dur="26">
                                          <p:stCondLst>
                                            <p:cond delay="650"/>
                                          </p:stCondLst>
                                        </p:cTn>
                                        <p:tgtEl>
                                          <p:spTgt spid="43010"/>
                                        </p:tgtEl>
                                      </p:cBhvr>
                                      <p:to x="100000" y="60000"/>
                                    </p:animScale>
                                    <p:animScale>
                                      <p:cBhvr>
                                        <p:cTn id="263" dur="166" decel="50000">
                                          <p:stCondLst>
                                            <p:cond delay="676"/>
                                          </p:stCondLst>
                                        </p:cTn>
                                        <p:tgtEl>
                                          <p:spTgt spid="43010"/>
                                        </p:tgtEl>
                                      </p:cBhvr>
                                      <p:to x="100000" y="100000"/>
                                    </p:animScale>
                                    <p:animScale>
                                      <p:cBhvr>
                                        <p:cTn id="264" dur="26">
                                          <p:stCondLst>
                                            <p:cond delay="1312"/>
                                          </p:stCondLst>
                                        </p:cTn>
                                        <p:tgtEl>
                                          <p:spTgt spid="43010"/>
                                        </p:tgtEl>
                                      </p:cBhvr>
                                      <p:to x="100000" y="80000"/>
                                    </p:animScale>
                                    <p:animScale>
                                      <p:cBhvr>
                                        <p:cTn id="265" dur="166" decel="50000">
                                          <p:stCondLst>
                                            <p:cond delay="1338"/>
                                          </p:stCondLst>
                                        </p:cTn>
                                        <p:tgtEl>
                                          <p:spTgt spid="43010"/>
                                        </p:tgtEl>
                                      </p:cBhvr>
                                      <p:to x="100000" y="100000"/>
                                    </p:animScale>
                                    <p:animScale>
                                      <p:cBhvr>
                                        <p:cTn id="266" dur="26">
                                          <p:stCondLst>
                                            <p:cond delay="1642"/>
                                          </p:stCondLst>
                                        </p:cTn>
                                        <p:tgtEl>
                                          <p:spTgt spid="43010"/>
                                        </p:tgtEl>
                                      </p:cBhvr>
                                      <p:to x="100000" y="90000"/>
                                    </p:animScale>
                                    <p:animScale>
                                      <p:cBhvr>
                                        <p:cTn id="267" dur="166" decel="50000">
                                          <p:stCondLst>
                                            <p:cond delay="1668"/>
                                          </p:stCondLst>
                                        </p:cTn>
                                        <p:tgtEl>
                                          <p:spTgt spid="43010"/>
                                        </p:tgtEl>
                                      </p:cBhvr>
                                      <p:to x="100000" y="100000"/>
                                    </p:animScale>
                                    <p:animScale>
                                      <p:cBhvr>
                                        <p:cTn id="268" dur="26">
                                          <p:stCondLst>
                                            <p:cond delay="1808"/>
                                          </p:stCondLst>
                                        </p:cTn>
                                        <p:tgtEl>
                                          <p:spTgt spid="43010"/>
                                        </p:tgtEl>
                                      </p:cBhvr>
                                      <p:to x="100000" y="95000"/>
                                    </p:animScale>
                                    <p:animScale>
                                      <p:cBhvr>
                                        <p:cTn id="269" dur="166" decel="50000">
                                          <p:stCondLst>
                                            <p:cond delay="1834"/>
                                          </p:stCondLst>
                                        </p:cTn>
                                        <p:tgtEl>
                                          <p:spTgt spid="43010"/>
                                        </p:tgtEl>
                                      </p:cBhvr>
                                      <p:to x="100000" y="100000"/>
                                    </p:animScale>
                                  </p:childTnLst>
                                </p:cTn>
                              </p:par>
                            </p:childTnLst>
                          </p:cTn>
                        </p:par>
                      </p:childTnLst>
                    </p:cTn>
                  </p:par>
                  <p:par>
                    <p:cTn id="270" fill="hold">
                      <p:stCondLst>
                        <p:cond delay="indefinite"/>
                      </p:stCondLst>
                      <p:childTnLst>
                        <p:par>
                          <p:cTn id="271" fill="hold">
                            <p:stCondLst>
                              <p:cond delay="0"/>
                            </p:stCondLst>
                            <p:childTnLst>
                              <p:par>
                                <p:cTn id="272" presetID="42" presetClass="path" presetSubtype="0" accel="50000" decel="50000" fill="hold" nodeType="clickEffect">
                                  <p:stCondLst>
                                    <p:cond delay="0"/>
                                  </p:stCondLst>
                                  <p:childTnLst>
                                    <p:animMotion origin="layout" path="M -4.44444E-6 4.44444E-6 L 0.24011 -0.20024 " pathEditMode="relative" rAng="0" ptsTypes="AA">
                                      <p:cBhvr>
                                        <p:cTn id="273" dur="2000" fill="hold"/>
                                        <p:tgtEl>
                                          <p:spTgt spid="43010"/>
                                        </p:tgtEl>
                                        <p:attrNameLst>
                                          <p:attrName>ppt_x</p:attrName>
                                          <p:attrName>ppt_y</p:attrName>
                                        </p:attrNameLst>
                                      </p:cBhvr>
                                      <p:rCtr x="11997" y="-100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4" grpId="0" animBg="1"/>
      <p:bldP spid="15" grpId="0" animBg="1"/>
      <p:bldP spid="16" grpId="0"/>
      <p:bldP spid="17" grpId="0"/>
      <p:bldP spid="18" grpId="0"/>
      <p:bldP spid="19" grpId="0"/>
      <p:bldP spid="55" grpId="0" animBg="1"/>
      <p:bldP spid="55" grpId="1" animBg="1"/>
      <p:bldP spid="58" grpId="0"/>
      <p:bldP spid="58" grpId="1"/>
      <p:bldP spid="60" grpId="0"/>
      <p:bldP spid="60" grpId="1"/>
      <p:bldP spid="56" grpId="0" animBg="1"/>
      <p:bldP spid="56" grpId="1" animBg="1"/>
      <p:bldP spid="62" grpId="0"/>
      <p:bldP spid="62" grpId="1"/>
      <p:bldP spid="65" grpId="0" animBg="1"/>
      <p:bldP spid="65" grpId="1" animBg="1"/>
      <p:bldP spid="66" grpId="0"/>
      <p:bldP spid="66" grpId="1"/>
      <p:bldP spid="63" grpId="0" animBg="1"/>
      <p:bldP spid="63"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8CD4E1-0F06-50DB-A213-CE2D3F72D4A6}"/>
              </a:ext>
            </a:extLst>
          </p:cNvPr>
          <p:cNvSpPr>
            <a:spLocks noGrp="1"/>
          </p:cNvSpPr>
          <p:nvPr>
            <p:ph type="title"/>
          </p:nvPr>
        </p:nvSpPr>
        <p:spPr/>
        <p:txBody>
          <a:bodyPr/>
          <a:lstStyle/>
          <a:p>
            <a:endParaRPr lang="es-CL"/>
          </a:p>
        </p:txBody>
      </p:sp>
      <p:sp>
        <p:nvSpPr>
          <p:cNvPr id="3" name="Marcador de contenido 2">
            <a:extLst>
              <a:ext uri="{FF2B5EF4-FFF2-40B4-BE49-F238E27FC236}">
                <a16:creationId xmlns:a16="http://schemas.microsoft.com/office/drawing/2014/main" id="{AEF1E766-DB26-CCE1-8083-412569591B3E}"/>
              </a:ext>
            </a:extLst>
          </p:cNvPr>
          <p:cNvSpPr>
            <a:spLocks noGrp="1"/>
          </p:cNvSpPr>
          <p:nvPr>
            <p:ph idx="1"/>
          </p:nvPr>
        </p:nvSpPr>
        <p:spPr/>
        <p:txBody>
          <a:bodyPr/>
          <a:lstStyle/>
          <a:p>
            <a:endParaRPr lang="es-CL"/>
          </a:p>
        </p:txBody>
      </p:sp>
      <p:pic>
        <p:nvPicPr>
          <p:cNvPr id="4" name="Imagen 3">
            <a:extLst>
              <a:ext uri="{FF2B5EF4-FFF2-40B4-BE49-F238E27FC236}">
                <a16:creationId xmlns:a16="http://schemas.microsoft.com/office/drawing/2014/main" id="{ADD4F7BA-0B56-919D-BAAB-D7609A4379A2}"/>
              </a:ext>
            </a:extLst>
          </p:cNvPr>
          <p:cNvPicPr>
            <a:picLocks noChangeAspect="1"/>
          </p:cNvPicPr>
          <p:nvPr/>
        </p:nvPicPr>
        <p:blipFill>
          <a:blip r:embed="rId2"/>
          <a:stretch>
            <a:fillRect/>
          </a:stretch>
        </p:blipFill>
        <p:spPr>
          <a:xfrm>
            <a:off x="1139484" y="499049"/>
            <a:ext cx="16121574" cy="9460878"/>
          </a:xfrm>
          <a:prstGeom prst="rect">
            <a:avLst/>
          </a:prstGeom>
        </p:spPr>
      </p:pic>
    </p:spTree>
    <p:extLst>
      <p:ext uri="{BB962C8B-B14F-4D97-AF65-F5344CB8AC3E}">
        <p14:creationId xmlns:p14="http://schemas.microsoft.com/office/powerpoint/2010/main" val="665856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43"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9654" y="7404356"/>
            <a:ext cx="4742298" cy="2599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10 CuadroTexto"/>
          <p:cNvSpPr txBox="1">
            <a:spLocks noChangeArrowheads="1"/>
          </p:cNvSpPr>
          <p:nvPr/>
        </p:nvSpPr>
        <p:spPr bwMode="auto">
          <a:xfrm>
            <a:off x="4584203" y="1579105"/>
            <a:ext cx="7748424"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es-CL" altLang="es-CL" sz="2700" dirty="0"/>
              <a:t>Es la cantidad de una sustancia que contiene tantas entidades elementales como átomos hay en exactamente 12 g del isótopo de carbono-12.</a:t>
            </a:r>
          </a:p>
        </p:txBody>
      </p:sp>
      <p:sp>
        <p:nvSpPr>
          <p:cNvPr id="14" name="11 Flecha derecha"/>
          <p:cNvSpPr>
            <a:spLocks noChangeArrowheads="1"/>
          </p:cNvSpPr>
          <p:nvPr/>
        </p:nvSpPr>
        <p:spPr bwMode="auto">
          <a:xfrm>
            <a:off x="3834112" y="1686263"/>
            <a:ext cx="602456" cy="1008787"/>
          </a:xfrm>
          <a:prstGeom prst="rightArrow">
            <a:avLst>
              <a:gd name="adj1" fmla="val 50000"/>
              <a:gd name="adj2" fmla="val 49625"/>
            </a:avLst>
          </a:prstGeom>
          <a:solidFill>
            <a:srgbClr val="7030A0"/>
          </a:solidFill>
          <a:ln>
            <a:noFill/>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s-CL" altLang="es-CL" sz="2700">
              <a:solidFill>
                <a:schemeClr val="accent2"/>
              </a:solidFill>
            </a:endParaRPr>
          </a:p>
        </p:txBody>
      </p:sp>
      <p:sp>
        <p:nvSpPr>
          <p:cNvPr id="15" name="10 CuadroTexto"/>
          <p:cNvSpPr txBox="1">
            <a:spLocks noChangeArrowheads="1"/>
          </p:cNvSpPr>
          <p:nvPr/>
        </p:nvSpPr>
        <p:spPr bwMode="auto">
          <a:xfrm>
            <a:off x="2976860" y="1996383"/>
            <a:ext cx="85725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s-CL" altLang="es-CL" sz="2700" dirty="0"/>
              <a:t>Mol</a:t>
            </a:r>
          </a:p>
        </p:txBody>
      </p:sp>
      <p:sp>
        <p:nvSpPr>
          <p:cNvPr id="23560" name="5 Rectángulo"/>
          <p:cNvSpPr>
            <a:spLocks noChangeArrowheads="1"/>
          </p:cNvSpPr>
          <p:nvPr/>
        </p:nvSpPr>
        <p:spPr bwMode="auto">
          <a:xfrm>
            <a:off x="2660526" y="1579106"/>
            <a:ext cx="1318021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endParaRPr lang="es-CL" altLang="es-CL" sz="3000"/>
          </a:p>
          <a:p>
            <a:pPr algn="just" eaLnBrk="1" hangingPunct="1"/>
            <a:endParaRPr lang="es-CL" altLang="es-CL" sz="3000"/>
          </a:p>
        </p:txBody>
      </p:sp>
      <p:sp>
        <p:nvSpPr>
          <p:cNvPr id="41" name="40 Llamada rectangular"/>
          <p:cNvSpPr/>
          <p:nvPr/>
        </p:nvSpPr>
        <p:spPr>
          <a:xfrm>
            <a:off x="9603416" y="8200256"/>
            <a:ext cx="5599100" cy="868748"/>
          </a:xfrm>
          <a:prstGeom prst="wedgeRectCallout">
            <a:avLst>
              <a:gd name="adj1" fmla="val -67691"/>
              <a:gd name="adj2" fmla="val -20725"/>
            </a:avLst>
          </a:prstGeom>
          <a:solidFill>
            <a:schemeClr val="accent5">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100" dirty="0">
                <a:solidFill>
                  <a:schemeClr val="tx1"/>
                </a:solidFill>
              </a:rPr>
              <a:t>Para gases ideales, en condiciones normales de presión y temperatura (CNPT).</a:t>
            </a:r>
          </a:p>
        </p:txBody>
      </p:sp>
      <p:sp>
        <p:nvSpPr>
          <p:cNvPr id="32" name="10 CuadroTexto"/>
          <p:cNvSpPr txBox="1">
            <a:spLocks noChangeArrowheads="1"/>
          </p:cNvSpPr>
          <p:nvPr/>
        </p:nvSpPr>
        <p:spPr bwMode="auto">
          <a:xfrm>
            <a:off x="4607496" y="3076503"/>
            <a:ext cx="7511187"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CL" altLang="es-CL" sz="2700" b="1" dirty="0">
                <a:solidFill>
                  <a:srgbClr val="7030A0"/>
                </a:solidFill>
              </a:rPr>
              <a:t>6,022 x 10</a:t>
            </a:r>
            <a:r>
              <a:rPr lang="es-CL" altLang="es-CL" sz="2700" b="1" baseline="30000" dirty="0">
                <a:solidFill>
                  <a:srgbClr val="7030A0"/>
                </a:solidFill>
              </a:rPr>
              <a:t>23</a:t>
            </a:r>
            <a:r>
              <a:rPr lang="es-CL" altLang="es-CL" sz="2700" b="1" dirty="0">
                <a:solidFill>
                  <a:srgbClr val="7030A0"/>
                </a:solidFill>
              </a:rPr>
              <a:t> átomos, moléculas o iones. </a:t>
            </a:r>
          </a:p>
        </p:txBody>
      </p:sp>
      <p:pic>
        <p:nvPicPr>
          <p:cNvPr id="44034" name="Picture 2" descr="Resultado de imagen para docena empanada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8792" y="3631334"/>
            <a:ext cx="2418767" cy="2721113"/>
          </a:xfrm>
          <a:prstGeom prst="rect">
            <a:avLst/>
          </a:prstGeom>
          <a:noFill/>
          <a:extLst>
            <a:ext uri="{909E8E84-426E-40DD-AFC4-6F175D3DCCD1}">
              <a14:hiddenFill xmlns:a14="http://schemas.microsoft.com/office/drawing/2010/main">
                <a:solidFill>
                  <a:srgbClr val="FFFFFF"/>
                </a:solidFill>
              </a14:hiddenFill>
            </a:ext>
          </a:extLst>
        </p:spPr>
      </p:pic>
      <p:sp>
        <p:nvSpPr>
          <p:cNvPr id="47" name="12 CuadroTexto"/>
          <p:cNvSpPr txBox="1">
            <a:spLocks noChangeArrowheads="1"/>
          </p:cNvSpPr>
          <p:nvPr/>
        </p:nvSpPr>
        <p:spPr bwMode="auto">
          <a:xfrm>
            <a:off x="2660526" y="6305848"/>
            <a:ext cx="255244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s-ES" altLang="es-CL" sz="2100" b="1" dirty="0"/>
              <a:t>12 empanadas</a:t>
            </a:r>
            <a:r>
              <a:rPr lang="es-ES" altLang="es-CL" sz="2100" dirty="0"/>
              <a:t>.</a:t>
            </a:r>
          </a:p>
        </p:txBody>
      </p:sp>
      <p:sp>
        <p:nvSpPr>
          <p:cNvPr id="48" name="12 CuadroTexto"/>
          <p:cNvSpPr txBox="1">
            <a:spLocks noChangeArrowheads="1"/>
          </p:cNvSpPr>
          <p:nvPr/>
        </p:nvSpPr>
        <p:spPr bwMode="auto">
          <a:xfrm>
            <a:off x="2663280" y="6950088"/>
            <a:ext cx="255244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s-ES" altLang="es-CL" sz="2100" b="1" dirty="0"/>
              <a:t>Una docena</a:t>
            </a:r>
          </a:p>
        </p:txBody>
      </p:sp>
      <p:pic>
        <p:nvPicPr>
          <p:cNvPr id="44036" name="Picture 4" descr="Resultado de imagen para sho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3580" y="4297279"/>
            <a:ext cx="3104898" cy="2034356"/>
          </a:xfrm>
          <a:prstGeom prst="rect">
            <a:avLst/>
          </a:prstGeom>
          <a:noFill/>
          <a:extLst>
            <a:ext uri="{909E8E84-426E-40DD-AFC4-6F175D3DCCD1}">
              <a14:hiddenFill xmlns:a14="http://schemas.microsoft.com/office/drawing/2010/main">
                <a:solidFill>
                  <a:srgbClr val="FFFFFF"/>
                </a:solidFill>
              </a14:hiddenFill>
            </a:ext>
          </a:extLst>
        </p:spPr>
      </p:pic>
      <p:sp>
        <p:nvSpPr>
          <p:cNvPr id="49" name="12 CuadroTexto"/>
          <p:cNvSpPr txBox="1">
            <a:spLocks noChangeArrowheads="1"/>
          </p:cNvSpPr>
          <p:nvPr/>
        </p:nvSpPr>
        <p:spPr bwMode="auto">
          <a:xfrm>
            <a:off x="5606465" y="6328613"/>
            <a:ext cx="255244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s-ES" altLang="es-CL" sz="2100" b="1" dirty="0"/>
              <a:t>2 zapatillas</a:t>
            </a:r>
            <a:endParaRPr lang="es-ES" altLang="es-CL" sz="2100" dirty="0"/>
          </a:p>
        </p:txBody>
      </p:sp>
      <p:sp>
        <p:nvSpPr>
          <p:cNvPr id="50" name="12 CuadroTexto"/>
          <p:cNvSpPr txBox="1">
            <a:spLocks noChangeArrowheads="1"/>
          </p:cNvSpPr>
          <p:nvPr/>
        </p:nvSpPr>
        <p:spPr bwMode="auto">
          <a:xfrm>
            <a:off x="5606465" y="6950088"/>
            <a:ext cx="255244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s-ES" altLang="es-CL" sz="2100" b="1" dirty="0"/>
              <a:t>Un par</a:t>
            </a:r>
          </a:p>
        </p:txBody>
      </p:sp>
      <p:grpSp>
        <p:nvGrpSpPr>
          <p:cNvPr id="3" name="2 Grupo"/>
          <p:cNvGrpSpPr/>
          <p:nvPr/>
        </p:nvGrpSpPr>
        <p:grpSpPr>
          <a:xfrm>
            <a:off x="12546574" y="1408376"/>
            <a:ext cx="2862125" cy="2939247"/>
            <a:chOff x="6697751" y="1034287"/>
            <a:chExt cx="2196115" cy="2241050"/>
          </a:xfrm>
        </p:grpSpPr>
        <p:pic>
          <p:nvPicPr>
            <p:cNvPr id="44038" name="Picture 6" descr="Resultado de imagen para mole chemistr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97751" y="1034287"/>
              <a:ext cx="2196115" cy="2106681"/>
            </a:xfrm>
            <a:prstGeom prst="rect">
              <a:avLst/>
            </a:prstGeom>
            <a:noFill/>
            <a:extLst>
              <a:ext uri="{909E8E84-426E-40DD-AFC4-6F175D3DCCD1}">
                <a14:hiddenFill xmlns:a14="http://schemas.microsoft.com/office/drawing/2010/main">
                  <a:solidFill>
                    <a:srgbClr val="FFFFFF"/>
                  </a:solidFill>
                </a14:hiddenFill>
              </a:ext>
            </a:extLst>
          </p:spPr>
        </p:pic>
        <p:sp>
          <p:nvSpPr>
            <p:cNvPr id="51" name="12 CuadroTexto"/>
            <p:cNvSpPr txBox="1">
              <a:spLocks noChangeArrowheads="1"/>
            </p:cNvSpPr>
            <p:nvPr/>
          </p:nvSpPr>
          <p:spPr bwMode="auto">
            <a:xfrm>
              <a:off x="6732240" y="2852937"/>
              <a:ext cx="1224135" cy="422400"/>
            </a:xfrm>
            <a:prstGeom prst="rect">
              <a:avLst/>
            </a:prstGeom>
            <a:solidFill>
              <a:schemeClr val="tx1"/>
            </a:solidFill>
            <a:ln>
              <a:noFill/>
            </a:ln>
          </p:spPr>
          <p:txBody>
            <a:bodyPr wrap="square" lIns="54000" rIns="5400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s-ES" altLang="es-CL" sz="1500" dirty="0">
                  <a:solidFill>
                    <a:schemeClr val="bg1"/>
                  </a:solidFill>
                </a:rPr>
                <a:t>12 g de carbono-12</a:t>
              </a:r>
              <a:r>
                <a:rPr lang="es-ES" altLang="es-CL" sz="1500" dirty="0"/>
                <a:t>.</a:t>
              </a:r>
            </a:p>
          </p:txBody>
        </p:sp>
        <p:sp>
          <p:nvSpPr>
            <p:cNvPr id="54" name="12 CuadroTexto"/>
            <p:cNvSpPr txBox="1">
              <a:spLocks noChangeArrowheads="1"/>
            </p:cNvSpPr>
            <p:nvPr/>
          </p:nvSpPr>
          <p:spPr bwMode="auto">
            <a:xfrm>
              <a:off x="6754909" y="1052736"/>
              <a:ext cx="1791815" cy="422400"/>
            </a:xfrm>
            <a:prstGeom prst="rect">
              <a:avLst/>
            </a:prstGeom>
            <a:solidFill>
              <a:schemeClr val="bg2">
                <a:lumMod val="60000"/>
                <a:lumOff val="40000"/>
              </a:schemeClr>
            </a:solidFill>
            <a:ln>
              <a:noFill/>
            </a:ln>
          </p:spPr>
          <p:txBody>
            <a:bodyPr wrap="square" lIns="54000" rIns="5400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ES" altLang="es-CL" sz="1500" dirty="0"/>
                <a:t>6,02 x 10</a:t>
              </a:r>
              <a:r>
                <a:rPr lang="es-ES" altLang="es-CL" sz="1500" baseline="30000" dirty="0"/>
                <a:t>23</a:t>
              </a:r>
              <a:r>
                <a:rPr lang="es-ES" altLang="es-CL" sz="1500" dirty="0"/>
                <a:t> átomos = 1 mol</a:t>
              </a:r>
            </a:p>
          </p:txBody>
        </p:sp>
      </p:grpSp>
      <p:pic>
        <p:nvPicPr>
          <p:cNvPr id="44040" name="Picture 8" descr="Resultado de imagen para 18 g of wat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88522" y="4055317"/>
            <a:ext cx="1799694" cy="2168306"/>
          </a:xfrm>
          <a:prstGeom prst="rect">
            <a:avLst/>
          </a:prstGeom>
          <a:noFill/>
          <a:extLst>
            <a:ext uri="{909E8E84-426E-40DD-AFC4-6F175D3DCCD1}">
              <a14:hiddenFill xmlns:a14="http://schemas.microsoft.com/office/drawing/2010/main">
                <a:solidFill>
                  <a:srgbClr val="FFFFFF"/>
                </a:solidFill>
              </a14:hiddenFill>
            </a:ext>
          </a:extLst>
        </p:spPr>
      </p:pic>
      <p:sp>
        <p:nvSpPr>
          <p:cNvPr id="55" name="12 CuadroTexto"/>
          <p:cNvSpPr txBox="1">
            <a:spLocks noChangeArrowheads="1"/>
          </p:cNvSpPr>
          <p:nvPr/>
        </p:nvSpPr>
        <p:spPr bwMode="auto">
          <a:xfrm>
            <a:off x="8550696" y="6302887"/>
            <a:ext cx="309580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s-ES" altLang="es-CL" sz="2100" b="1" dirty="0"/>
              <a:t>6,02 x 10</a:t>
            </a:r>
            <a:r>
              <a:rPr lang="es-ES" altLang="es-CL" sz="2100" b="1" baseline="30000" dirty="0"/>
              <a:t>23</a:t>
            </a:r>
            <a:r>
              <a:rPr lang="es-ES" altLang="es-CL" sz="2100" b="1" dirty="0"/>
              <a:t> moléculas de agua</a:t>
            </a:r>
            <a:endParaRPr lang="es-ES" altLang="es-CL" sz="2100" dirty="0"/>
          </a:p>
        </p:txBody>
      </p:sp>
      <p:sp>
        <p:nvSpPr>
          <p:cNvPr id="56" name="12 CuadroTexto"/>
          <p:cNvSpPr txBox="1">
            <a:spLocks noChangeArrowheads="1"/>
          </p:cNvSpPr>
          <p:nvPr/>
        </p:nvSpPr>
        <p:spPr bwMode="auto">
          <a:xfrm>
            <a:off x="8750891" y="6950088"/>
            <a:ext cx="255244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s-ES" altLang="es-CL" sz="2100" b="1" dirty="0"/>
              <a:t>Un mol de agua</a:t>
            </a:r>
          </a:p>
        </p:txBody>
      </p:sp>
      <p:sp>
        <p:nvSpPr>
          <p:cNvPr id="57" name="12 CuadroTexto"/>
          <p:cNvSpPr txBox="1">
            <a:spLocks noChangeArrowheads="1"/>
          </p:cNvSpPr>
          <p:nvPr/>
        </p:nvSpPr>
        <p:spPr bwMode="auto">
          <a:xfrm>
            <a:off x="11438154" y="6302887"/>
            <a:ext cx="472662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s-ES" altLang="es-CL" sz="2100" b="1" dirty="0"/>
              <a:t>602.214.179.000.000.000.000.000</a:t>
            </a:r>
          </a:p>
          <a:p>
            <a:pPr algn="ctr" eaLnBrk="1" hangingPunct="1"/>
            <a:r>
              <a:rPr lang="es-ES" altLang="es-CL" sz="2100" b="1" dirty="0"/>
              <a:t>dólares</a:t>
            </a:r>
          </a:p>
        </p:txBody>
      </p:sp>
      <p:sp>
        <p:nvSpPr>
          <p:cNvPr id="58" name="12 CuadroTexto"/>
          <p:cNvSpPr txBox="1">
            <a:spLocks noChangeArrowheads="1"/>
          </p:cNvSpPr>
          <p:nvPr/>
        </p:nvSpPr>
        <p:spPr bwMode="auto">
          <a:xfrm>
            <a:off x="12402965" y="6950088"/>
            <a:ext cx="277213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s-ES" altLang="es-CL" sz="2100" b="1" dirty="0"/>
              <a:t>Un mol de dólares</a:t>
            </a:r>
          </a:p>
        </p:txBody>
      </p:sp>
      <p:pic>
        <p:nvPicPr>
          <p:cNvPr id="44042" name="Picture 10" descr="Resultado de imagen para lots of mone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529941" y="4387416"/>
            <a:ext cx="2554719" cy="1728192"/>
          </a:xfrm>
          <a:prstGeom prst="rect">
            <a:avLst/>
          </a:prstGeom>
          <a:noFill/>
          <a:extLst>
            <a:ext uri="{909E8E84-426E-40DD-AFC4-6F175D3DCCD1}">
              <a14:hiddenFill xmlns:a14="http://schemas.microsoft.com/office/drawing/2010/main">
                <a:solidFill>
                  <a:srgbClr val="FFFFFF"/>
                </a:solidFill>
              </a14:hiddenFill>
            </a:ext>
          </a:extLst>
        </p:spPr>
      </p:pic>
      <p:sp>
        <p:nvSpPr>
          <p:cNvPr id="59" name="58 Llamada rectangular redondeada"/>
          <p:cNvSpPr/>
          <p:nvPr/>
        </p:nvSpPr>
        <p:spPr>
          <a:xfrm>
            <a:off x="5255568" y="3714333"/>
            <a:ext cx="3763686" cy="457059"/>
          </a:xfrm>
          <a:prstGeom prst="wedgeRoundRectCallout">
            <a:avLst>
              <a:gd name="adj1" fmla="val -36321"/>
              <a:gd name="adj2" fmla="val -95160"/>
              <a:gd name="adj3" fmla="val 16667"/>
            </a:avLst>
          </a:prstGeom>
          <a:solidFill>
            <a:schemeClr val="accent6">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700" dirty="0">
                <a:solidFill>
                  <a:schemeClr val="tx1"/>
                </a:solidFill>
              </a:rPr>
              <a:t>Número de Avogadro</a:t>
            </a:r>
          </a:p>
        </p:txBody>
      </p:sp>
      <p:grpSp>
        <p:nvGrpSpPr>
          <p:cNvPr id="31" name="30 Grupo"/>
          <p:cNvGrpSpPr>
            <a:grpSpLocks/>
          </p:cNvGrpSpPr>
          <p:nvPr/>
        </p:nvGrpSpPr>
        <p:grpSpPr bwMode="auto">
          <a:xfrm>
            <a:off x="2518286" y="282983"/>
            <a:ext cx="8591513" cy="1006173"/>
            <a:chOff x="286617" y="115887"/>
            <a:chExt cx="5727602" cy="767655"/>
          </a:xfrm>
        </p:grpSpPr>
        <p:sp>
          <p:nvSpPr>
            <p:cNvPr id="36" name="38 CuadroTexto"/>
            <p:cNvSpPr txBox="1">
              <a:spLocks noChangeArrowheads="1"/>
            </p:cNvSpPr>
            <p:nvPr/>
          </p:nvSpPr>
          <p:spPr bwMode="auto">
            <a:xfrm>
              <a:off x="286617" y="115887"/>
              <a:ext cx="5727602" cy="493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es-ES_tradnl" altLang="es-CL" sz="3600" b="1" dirty="0">
                  <a:ea typeface="MS PGothic" pitchFamily="34" charset="-128"/>
                </a:rPr>
                <a:t>Concepto de mol y masa molar</a:t>
              </a:r>
            </a:p>
          </p:txBody>
        </p:sp>
        <p:pic>
          <p:nvPicPr>
            <p:cNvPr id="34" name="5 Imagen" descr="ico_conceptos.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884591" y="123129"/>
              <a:ext cx="723901"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Imagen 1">
            <a:extLst>
              <a:ext uri="{FF2B5EF4-FFF2-40B4-BE49-F238E27FC236}">
                <a16:creationId xmlns:a16="http://schemas.microsoft.com/office/drawing/2014/main" id="{EEA6F09E-3A0A-4FE0-6660-39F8BE04E09C}"/>
              </a:ext>
            </a:extLst>
          </p:cNvPr>
          <p:cNvPicPr>
            <a:picLocks noChangeAspect="1"/>
          </p:cNvPicPr>
          <p:nvPr/>
        </p:nvPicPr>
        <p:blipFill>
          <a:blip r:embed="rId9"/>
          <a:stretch>
            <a:fillRect/>
          </a:stretch>
        </p:blipFill>
        <p:spPr>
          <a:xfrm>
            <a:off x="14174693" y="211932"/>
            <a:ext cx="3301271" cy="1033362"/>
          </a:xfrm>
          <a:prstGeom prst="rect">
            <a:avLst/>
          </a:prstGeom>
        </p:spPr>
      </p:pic>
    </p:spTree>
    <p:extLst>
      <p:ext uri="{BB962C8B-B14F-4D97-AF65-F5344CB8AC3E}">
        <p14:creationId xmlns:p14="http://schemas.microsoft.com/office/powerpoint/2010/main" val="39976665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9268</TotalTime>
  <Words>842</Words>
  <Application>Microsoft Office PowerPoint</Application>
  <PresentationFormat>Personalizado</PresentationFormat>
  <Paragraphs>159</Paragraphs>
  <Slides>15</Slides>
  <Notes>2</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15</vt:i4>
      </vt:variant>
    </vt:vector>
  </HeadingPairs>
  <TitlesOfParts>
    <vt:vector size="24" baseType="lpstr">
      <vt:lpstr>Rahong Semi-Bold Italics</vt:lpstr>
      <vt:lpstr>MS PGothic</vt:lpstr>
      <vt:lpstr>Times New Roman</vt:lpstr>
      <vt:lpstr>Arial</vt:lpstr>
      <vt:lpstr>Open Sans Bold</vt:lpstr>
      <vt:lpstr>Scripter</vt:lpstr>
      <vt:lpstr>Calibri</vt:lpstr>
      <vt:lpstr>Handelson Three</vt:lpstr>
      <vt:lpstr>Office Theme</vt:lpstr>
      <vt:lpstr>Presentación de PowerPoint</vt:lpstr>
      <vt:lpstr>Presentación de PowerPoint</vt:lpstr>
      <vt:lpstr>Presentación de PowerPoint</vt:lpstr>
      <vt:lpstr>Presentación de PowerPoint</vt:lpstr>
      <vt:lpstr>Resumen: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Propuesta Proyecto Científico Química Infantil Ilustrado Azul Colorido</dc:title>
  <dc:creator>Natalia Valentina</dc:creator>
  <cp:lastModifiedBy>natalia valentina diaz fuenzalida</cp:lastModifiedBy>
  <cp:revision>18</cp:revision>
  <dcterms:created xsi:type="dcterms:W3CDTF">2006-08-16T00:00:00Z</dcterms:created>
  <dcterms:modified xsi:type="dcterms:W3CDTF">2025-05-22T19:35:29Z</dcterms:modified>
  <dc:identifier>DAGl9w_A_Uc</dc:identifier>
</cp:coreProperties>
</file>