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57" r:id="rId2"/>
    <p:sldId id="394" r:id="rId3"/>
    <p:sldId id="399" r:id="rId4"/>
    <p:sldId id="287" r:id="rId5"/>
    <p:sldId id="401" r:id="rId6"/>
    <p:sldId id="267" r:id="rId7"/>
    <p:sldId id="402" r:id="rId8"/>
    <p:sldId id="400" r:id="rId9"/>
    <p:sldId id="286" r:id="rId10"/>
    <p:sldId id="289" r:id="rId11"/>
    <p:sldId id="291" r:id="rId12"/>
    <p:sldId id="290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C4B1156A-380E-4F78-BDF5-A606A8083BF9}" styleName="Estilo medio 4 - Énfasis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8" d="100"/>
          <a:sy n="108" d="100"/>
        </p:scale>
        <p:origin x="170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5AAE1D-A1D3-4A61-9BFE-2DB3C532B9B0}" type="datetimeFigureOut">
              <a:rPr lang="es-CL" smtClean="0"/>
              <a:t>27/04/2023</a:t>
            </a:fld>
            <a:endParaRPr lang="es-C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7B6E6D-797C-4F37-8937-2C4A872782D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944835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hape 190">
            <a:extLst>
              <a:ext uri="{FF2B5EF4-FFF2-40B4-BE49-F238E27FC236}">
                <a16:creationId xmlns:a16="http://schemas.microsoft.com/office/drawing/2014/main" xmlns="" id="{192C9E1E-C2E7-43EF-BA1F-062A58622B0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7" name="Shape 191">
            <a:extLst>
              <a:ext uri="{FF2B5EF4-FFF2-40B4-BE49-F238E27FC236}">
                <a16:creationId xmlns:a16="http://schemas.microsoft.com/office/drawing/2014/main" xmlns="" id="{B0F73730-E88C-4E74-82AC-E1070A0087D8}"/>
              </a:ext>
            </a:extLst>
          </p:cNvPr>
          <p:cNvSpPr>
            <a:spLocks noGrp="1" noChangeArrowheads="1"/>
          </p:cNvSpPr>
          <p:nvPr>
            <p:ph type="body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s-CL" altLang="es-CL"/>
              <a:t>Explicar ejemplos de hund y pauli con y sin error</a:t>
            </a:r>
          </a:p>
        </p:txBody>
      </p:sp>
    </p:spTree>
    <p:extLst>
      <p:ext uri="{BB962C8B-B14F-4D97-AF65-F5344CB8AC3E}">
        <p14:creationId xmlns:p14="http://schemas.microsoft.com/office/powerpoint/2010/main" val="15944150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AA241-A193-4240-BEE6-1BD34BE3D3A4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265A8-05F3-A340-B0BE-74DF7261287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315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AA241-A193-4240-BEE6-1BD34BE3D3A4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265A8-05F3-A340-B0BE-74DF7261287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854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AA241-A193-4240-BEE6-1BD34BE3D3A4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265A8-05F3-A340-B0BE-74DF7261287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690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úmero de diapositiva">
            <a:extLst>
              <a:ext uri="{FF2B5EF4-FFF2-40B4-BE49-F238E27FC236}">
                <a16:creationId xmlns:a16="http://schemas.microsoft.com/office/drawing/2014/main" xmlns="" id="{77D82E02-B718-472F-8C77-72B2718F2865}"/>
              </a:ext>
            </a:extLst>
          </p:cNvPr>
          <p:cNvSpPr txBox="1"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4B17A5-954F-4E98-888C-947C1FC66D8C}" type="slidenum">
              <a:rPr/>
              <a:pPr>
                <a:defRPr/>
              </a:pPr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35608862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AA241-A193-4240-BEE6-1BD34BE3D3A4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265A8-05F3-A340-B0BE-74DF7261287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13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AA241-A193-4240-BEE6-1BD34BE3D3A4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265A8-05F3-A340-B0BE-74DF7261287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836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AA241-A193-4240-BEE6-1BD34BE3D3A4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265A8-05F3-A340-B0BE-74DF7261287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107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AA241-A193-4240-BEE6-1BD34BE3D3A4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265A8-05F3-A340-B0BE-74DF7261287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633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AA241-A193-4240-BEE6-1BD34BE3D3A4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265A8-05F3-A340-B0BE-74DF7261287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990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AA241-A193-4240-BEE6-1BD34BE3D3A4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265A8-05F3-A340-B0BE-74DF7261287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685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AA241-A193-4240-BEE6-1BD34BE3D3A4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265A8-05F3-A340-B0BE-74DF7261287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505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AA241-A193-4240-BEE6-1BD34BE3D3A4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265A8-05F3-A340-B0BE-74DF7261287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150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DAA241-A193-4240-BEE6-1BD34BE3D3A4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265A8-05F3-A340-B0BE-74DF7261287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309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78870" y="5678905"/>
            <a:ext cx="6400800" cy="1187212"/>
          </a:xfrm>
        </p:spPr>
        <p:txBody>
          <a:bodyPr/>
          <a:lstStyle/>
          <a:p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Departamento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Ciencias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Preuniversitario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Futuro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4" name="Picture 3" descr="Página1.logo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65" t="25742" b="33597"/>
          <a:stretch/>
        </p:blipFill>
        <p:spPr>
          <a:xfrm>
            <a:off x="1178870" y="35223"/>
            <a:ext cx="6786260" cy="2133528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xmlns="" id="{38894045-0135-49BF-B1E3-BB0C4E1702E4}"/>
              </a:ext>
            </a:extLst>
          </p:cNvPr>
          <p:cNvSpPr/>
          <p:nvPr/>
        </p:nvSpPr>
        <p:spPr>
          <a:xfrm>
            <a:off x="524737" y="2763859"/>
            <a:ext cx="8094525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/>
            </a:r>
            <a:b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</a:br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“</a:t>
            </a:r>
            <a:r>
              <a:rPr lang="en-US" sz="5400" b="1" cap="none" spc="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Configuración</a:t>
            </a:r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5400" b="1" cap="none" spc="0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electrónica</a:t>
            </a:r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”</a:t>
            </a:r>
            <a:endParaRPr lang="es-CL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925108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538" name="Hund.jpg" descr="Hund.jpg">
            <a:extLst>
              <a:ext uri="{FF2B5EF4-FFF2-40B4-BE49-F238E27FC236}">
                <a16:creationId xmlns:a16="http://schemas.microsoft.com/office/drawing/2014/main" xmlns="" id="{DD1722F8-03DD-4895-8F0D-EA0619F27A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9" t="2367" r="2150"/>
          <a:stretch>
            <a:fillRect/>
          </a:stretch>
        </p:blipFill>
        <p:spPr bwMode="auto">
          <a:xfrm>
            <a:off x="325438" y="1557338"/>
            <a:ext cx="7040562" cy="544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83" name="Shape 184">
            <a:extLst>
              <a:ext uri="{FF2B5EF4-FFF2-40B4-BE49-F238E27FC236}">
                <a16:creationId xmlns:a16="http://schemas.microsoft.com/office/drawing/2014/main" xmlns="" id="{C7CE876B-0768-48CD-A7FF-A2857CB24780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325438" y="145256"/>
            <a:ext cx="7454984" cy="1462088"/>
          </a:xfrm>
          <a:ln w="12700">
            <a:miter lim="400000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53578" tIns="53578" rIns="53578" bIns="53578">
            <a:spAutoFit/>
          </a:bodyPr>
          <a:lstStyle>
            <a:lvl1pPr defTabSz="1300162">
              <a:defRPr sz="5200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>
              <a:defRPr/>
            </a:pPr>
            <a:r>
              <a:rPr lang="es-CL" sz="4400" b="1" dirty="0">
                <a:solidFill>
                  <a:schemeClr val="tx1"/>
                </a:solidFill>
              </a:rPr>
              <a:t>Regla de máxima</a:t>
            </a:r>
            <a:r>
              <a:rPr sz="4400" b="1" dirty="0">
                <a:solidFill>
                  <a:schemeClr val="tx1"/>
                </a:solidFill>
              </a:rPr>
              <a:t> </a:t>
            </a:r>
            <a:r>
              <a:rPr lang="es-MX" sz="4400" b="1" dirty="0">
                <a:solidFill>
                  <a:schemeClr val="tx1"/>
                </a:solidFill>
              </a:rPr>
              <a:t>Multiplicidad </a:t>
            </a:r>
            <a:r>
              <a:rPr sz="4400" b="1" dirty="0">
                <a:solidFill>
                  <a:schemeClr val="tx1"/>
                </a:solidFill>
              </a:rPr>
              <a:t>de Hund</a:t>
            </a: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xmlns="" id="{D289CE15-487C-4BEB-B712-71F9071541DE}"/>
              </a:ext>
            </a:extLst>
          </p:cNvPr>
          <p:cNvSpPr/>
          <p:nvPr/>
        </p:nvSpPr>
        <p:spPr>
          <a:xfrm>
            <a:off x="4716463" y="2276475"/>
            <a:ext cx="4259262" cy="33242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r>
              <a:rPr lang="es-ES" sz="3000" dirty="0">
                <a:latin typeface="Arial" panose="020B0604020202020204" pitchFamily="34" charset="0"/>
                <a:cs typeface="Arial" panose="020B0604020202020204" pitchFamily="34" charset="0"/>
              </a:rPr>
              <a:t>Los orbitales con igual nivel de energía se llenan progresivamente de manera que siempre exista un mayor número de electrones desapareados.</a:t>
            </a:r>
            <a:endParaRPr lang="es-CL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3" descr="Logo.mini.png">
            <a:extLst>
              <a:ext uri="{FF2B5EF4-FFF2-40B4-BE49-F238E27FC236}">
                <a16:creationId xmlns:a16="http://schemas.microsoft.com/office/drawing/2014/main" xmlns="" id="{7922D449-2668-4556-83F8-EAFC44793B5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1785" y="0"/>
            <a:ext cx="1072215" cy="1072215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8">
            <a:extLst>
              <a:ext uri="{FF2B5EF4-FFF2-40B4-BE49-F238E27FC236}">
                <a16:creationId xmlns:a16="http://schemas.microsoft.com/office/drawing/2014/main" xmlns="" id="{CBCB7834-96FA-4F15-8578-6C0D4B9E211C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4284663" y="1196975"/>
            <a:ext cx="4535487" cy="467995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53578" tIns="53578" rIns="53578" bIns="53578">
            <a:normAutofit/>
          </a:bodyPr>
          <a:lstStyle>
            <a:lvl1pPr algn="just" defTabSz="1300162">
              <a:lnSpc>
                <a:spcPct val="90000"/>
              </a:lnSpc>
              <a:spcBef>
                <a:spcPts val="700"/>
              </a:spcBef>
              <a:defRPr sz="5200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 marL="0" indent="0">
              <a:buFontTx/>
              <a:buNone/>
              <a:defRPr/>
            </a:pPr>
            <a:r>
              <a:rPr lang="es-CL" sz="3000" kern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regla de </a:t>
            </a:r>
            <a:r>
              <a:rPr lang="es-CL" sz="3000" kern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Hund</a:t>
            </a:r>
            <a:r>
              <a:rPr lang="es-CL" sz="3000" kern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establece que los electrones van ocupando los orbitales, de a uno por orbital y con el mismo spin, una vez completado el </a:t>
            </a:r>
            <a:r>
              <a:rPr lang="es-CL" sz="3000" kern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semillenado</a:t>
            </a:r>
            <a:r>
              <a:rPr lang="es-CL" sz="3000" kern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un orbital recién comienza su apareamiento con otro electrón pero con spin contrario. </a:t>
            </a:r>
          </a:p>
        </p:txBody>
      </p:sp>
      <p:pic>
        <p:nvPicPr>
          <p:cNvPr id="66563" name="Picture 2" descr="Regla de Hund - Viquipèdia, l'enciclopèdia lliure">
            <a:extLst>
              <a:ext uri="{FF2B5EF4-FFF2-40B4-BE49-F238E27FC236}">
                <a16:creationId xmlns:a16="http://schemas.microsoft.com/office/drawing/2014/main" xmlns="" id="{183FA04E-B7A5-417F-8028-79486D7D96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60350"/>
            <a:ext cx="3322638" cy="629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 descr="Logo.mini.png">
            <a:extLst>
              <a:ext uri="{FF2B5EF4-FFF2-40B4-BE49-F238E27FC236}">
                <a16:creationId xmlns:a16="http://schemas.microsoft.com/office/drawing/2014/main" xmlns="" id="{C47F1099-830E-49B4-96BA-389DCC1F3C8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1785" y="0"/>
            <a:ext cx="1072215" cy="1072215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90">
            <a:extLst>
              <a:ext uri="{FF2B5EF4-FFF2-40B4-BE49-F238E27FC236}">
                <a16:creationId xmlns:a16="http://schemas.microsoft.com/office/drawing/2014/main" xmlns="" id="{9BAB6DF9-BA0E-4FEB-88E0-0669A311C15D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81038" y="185821"/>
            <a:ext cx="7275846" cy="1666875"/>
          </a:xfrm>
          <a:ln w="12700">
            <a:miter lim="400000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53578" tIns="53578" rIns="53578" bIns="53578">
            <a:spAutoFit/>
          </a:bodyPr>
          <a:lstStyle/>
          <a:p>
            <a:pPr defTabSz="914144">
              <a:defRPr/>
            </a:pPr>
            <a:r>
              <a:rPr sz="5062" b="1" dirty="0">
                <a:solidFill>
                  <a:schemeClr val="tx1"/>
                </a:solidFill>
              </a:rPr>
              <a:t>Principio de </a:t>
            </a:r>
            <a:r>
              <a:rPr sz="5062" b="1" dirty="0" err="1">
                <a:solidFill>
                  <a:schemeClr val="tx1"/>
                </a:solidFill>
              </a:rPr>
              <a:t>Exclusión</a:t>
            </a:r>
            <a:r>
              <a:rPr sz="5062" b="1" dirty="0">
                <a:solidFill>
                  <a:schemeClr val="tx1"/>
                </a:solidFill>
              </a:rPr>
              <a:t> de W. Pauli </a:t>
            </a:r>
            <a:r>
              <a:rPr lang="es-CL" sz="5062" b="1" dirty="0">
                <a:solidFill>
                  <a:schemeClr val="tx1"/>
                </a:solidFill>
              </a:rPr>
              <a:t> </a:t>
            </a:r>
            <a:r>
              <a:rPr sz="5062" b="1" dirty="0">
                <a:solidFill>
                  <a:schemeClr val="tx1"/>
                </a:solidFill>
              </a:rPr>
              <a:t>(1925)</a:t>
            </a:r>
          </a:p>
        </p:txBody>
      </p:sp>
      <p:sp>
        <p:nvSpPr>
          <p:cNvPr id="186" name="Shape 191">
            <a:extLst>
              <a:ext uri="{FF2B5EF4-FFF2-40B4-BE49-F238E27FC236}">
                <a16:creationId xmlns:a16="http://schemas.microsoft.com/office/drawing/2014/main" xmlns="" id="{2FEAF201-3DF5-40F0-9689-164A8CE8A6CD}"/>
              </a:ext>
            </a:extLst>
          </p:cNvPr>
          <p:cNvSpPr txBox="1">
            <a:spLocks noGrp="1"/>
          </p:cNvSpPr>
          <p:nvPr>
            <p:ph type="body" sz="half" idx="4294967295"/>
          </p:nvPr>
        </p:nvSpPr>
        <p:spPr>
          <a:xfrm>
            <a:off x="231775" y="2197100"/>
            <a:ext cx="8229600" cy="2828925"/>
          </a:xfrm>
        </p:spPr>
        <p:txBody>
          <a:bodyPr lIns="53578" tIns="53578" rIns="53578" bIns="53578">
            <a:normAutofit lnSpcReduction="10000"/>
          </a:bodyPr>
          <a:lstStyle/>
          <a:p>
            <a:pPr marL="171303" indent="-171303" algn="ctr" defTabSz="914144">
              <a:lnSpc>
                <a:spcPct val="90000"/>
              </a:lnSpc>
              <a:spcBef>
                <a:spcPts val="492"/>
              </a:spcBef>
              <a:buClr>
                <a:srgbClr val="000000"/>
              </a:buClr>
              <a:buSzPct val="100000"/>
              <a:buFont typeface="Arial"/>
              <a:buChar char="•"/>
              <a:defRPr sz="3600">
                <a:latin typeface="+mn-lt"/>
                <a:ea typeface="+mn-ea"/>
                <a:cs typeface="+mn-cs"/>
                <a:sym typeface="Helvetica"/>
              </a:defRPr>
            </a:pPr>
            <a:r>
              <a:rPr lang="es-CL" sz="3600" dirty="0">
                <a:latin typeface="Arial" panose="020B0604020202020204" pitchFamily="34" charset="0"/>
                <a:cs typeface="Arial" panose="020B0604020202020204" pitchFamily="34" charset="0"/>
                <a:sym typeface="Helvetica"/>
              </a:rPr>
              <a:t>“Dos electrones del mismo átomo no pueden tener los mismos números cuánticos idénticos y por lo tanto un orbital no puede tener más de dos electrones, que deben tener distinto </a:t>
            </a:r>
            <a:r>
              <a:rPr lang="es-CL" sz="3600" u="sng" dirty="0">
                <a:latin typeface="Arial" panose="020B0604020202020204" pitchFamily="34" charset="0"/>
                <a:cs typeface="Arial" panose="020B0604020202020204" pitchFamily="34" charset="0"/>
                <a:sym typeface="Helvetica"/>
              </a:rPr>
              <a:t>número cuántico de spin</a:t>
            </a:r>
            <a:r>
              <a:rPr lang="es-CL" sz="3600" dirty="0">
                <a:latin typeface="Arial" panose="020B0604020202020204" pitchFamily="34" charset="0"/>
                <a:cs typeface="Arial" panose="020B0604020202020204" pitchFamily="34" charset="0"/>
                <a:sym typeface="Helvetica"/>
              </a:rPr>
              <a:t>”.</a:t>
            </a:r>
          </a:p>
          <a:p>
            <a:pPr marL="180820" indent="-180820" algn="just" defTabSz="914144">
              <a:lnSpc>
                <a:spcPct val="90000"/>
              </a:lnSpc>
              <a:spcBef>
                <a:spcPts val="492"/>
              </a:spcBef>
              <a:defRPr sz="3600" i="1">
                <a:latin typeface="+mn-lt"/>
                <a:ea typeface="+mn-ea"/>
                <a:cs typeface="+mn-cs"/>
                <a:sym typeface="Helvetica"/>
              </a:defRPr>
            </a:pPr>
            <a:endParaRPr sz="2812" i="1" dirty="0">
              <a:cs typeface="Arial" panose="020B0604020202020204" pitchFamily="34" charset="0"/>
              <a:sym typeface="Helvetica"/>
            </a:endParaRPr>
          </a:p>
        </p:txBody>
      </p:sp>
      <p:pic>
        <p:nvPicPr>
          <p:cNvPr id="68612" name="image.jpg" descr="image.jpg">
            <a:extLst>
              <a:ext uri="{FF2B5EF4-FFF2-40B4-BE49-F238E27FC236}">
                <a16:creationId xmlns:a16="http://schemas.microsoft.com/office/drawing/2014/main" xmlns="" id="{272D3482-6023-4522-A814-675054C2DC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3888" y="4797425"/>
            <a:ext cx="1936750" cy="206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pic>
        <p:nvPicPr>
          <p:cNvPr id="5" name="Picture 3" descr="Logo.mini.png">
            <a:extLst>
              <a:ext uri="{FF2B5EF4-FFF2-40B4-BE49-F238E27FC236}">
                <a16:creationId xmlns:a16="http://schemas.microsoft.com/office/drawing/2014/main" xmlns="" id="{7B86F58E-7904-4517-A204-B77BCF06DF1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1785" y="0"/>
            <a:ext cx="1072215" cy="1072215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xmlns="" id="{CBA376E3-0B48-448D-B8DE-2F8BB0EC7303}"/>
              </a:ext>
            </a:extLst>
          </p:cNvPr>
          <p:cNvSpPr/>
          <p:nvPr/>
        </p:nvSpPr>
        <p:spPr>
          <a:xfrm>
            <a:off x="3659188" y="623888"/>
            <a:ext cx="1825625" cy="69691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68580" tIns="34290" rIns="68580" bIns="34290" anchor="ctr"/>
          <a:lstStyle/>
          <a:p>
            <a:pPr algn="ctr"/>
            <a:r>
              <a:rPr lang="es-CL" sz="2100" b="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Átomo</a:t>
            </a:r>
          </a:p>
        </p:txBody>
      </p:sp>
      <p:sp>
        <p:nvSpPr>
          <p:cNvPr id="5" name="Rectángulo: esquinas redondeadas 4">
            <a:extLst>
              <a:ext uri="{FF2B5EF4-FFF2-40B4-BE49-F238E27FC236}">
                <a16:creationId xmlns:a16="http://schemas.microsoft.com/office/drawing/2014/main" xmlns="" id="{D3E67DA8-8CE4-4EC0-8340-AF70B0F16D90}"/>
              </a:ext>
            </a:extLst>
          </p:cNvPr>
          <p:cNvSpPr/>
          <p:nvPr/>
        </p:nvSpPr>
        <p:spPr>
          <a:xfrm>
            <a:off x="6005513" y="458788"/>
            <a:ext cx="2474912" cy="10414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s-CL" sz="2100" dirty="0">
                <a:latin typeface="Arial" panose="020B0604020202020204" pitchFamily="34" charset="0"/>
                <a:cs typeface="Arial" panose="020B0604020202020204" pitchFamily="34" charset="0"/>
              </a:rPr>
              <a:t>Unidad estructural básica de la materia</a:t>
            </a:r>
          </a:p>
        </p:txBody>
      </p:sp>
      <p:sp>
        <p:nvSpPr>
          <p:cNvPr id="7" name="Rectángulo: esquinas redondeadas 6">
            <a:extLst>
              <a:ext uri="{FF2B5EF4-FFF2-40B4-BE49-F238E27FC236}">
                <a16:creationId xmlns:a16="http://schemas.microsoft.com/office/drawing/2014/main" xmlns="" id="{A8B886CA-BC1E-4877-A958-5C1654C23789}"/>
              </a:ext>
            </a:extLst>
          </p:cNvPr>
          <p:cNvSpPr/>
          <p:nvPr/>
        </p:nvSpPr>
        <p:spPr>
          <a:xfrm>
            <a:off x="218055" y="2171367"/>
            <a:ext cx="1704974" cy="53022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r>
              <a:rPr lang="es-CL" sz="2100" b="1" dirty="0">
                <a:latin typeface="Arial" panose="020B0604020202020204" pitchFamily="34" charset="0"/>
                <a:cs typeface="Arial" panose="020B0604020202020204" pitchFamily="34" charset="0"/>
              </a:rPr>
              <a:t>Estructura</a:t>
            </a:r>
          </a:p>
        </p:txBody>
      </p:sp>
      <p:sp>
        <p:nvSpPr>
          <p:cNvPr id="52229" name="CuadroTexto 7">
            <a:extLst>
              <a:ext uri="{FF2B5EF4-FFF2-40B4-BE49-F238E27FC236}">
                <a16:creationId xmlns:a16="http://schemas.microsoft.com/office/drawing/2014/main" xmlns="" id="{90E6BF9F-2F1B-434A-A904-7FD383603D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900" y="2968625"/>
            <a:ext cx="3217863" cy="1062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14313" indent="-214313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s-CL" altLang="es-CL" sz="2100" dirty="0">
                <a:latin typeface="Arial" panose="020B0604020202020204" pitchFamily="34" charset="0"/>
              </a:rPr>
              <a:t>Electrones (-)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CL" altLang="es-CL" sz="2100" dirty="0">
                <a:latin typeface="Arial" panose="020B0604020202020204" pitchFamily="34" charset="0"/>
              </a:rPr>
              <a:t>Protones (+)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CL" altLang="es-CL" sz="2100" dirty="0">
                <a:latin typeface="Arial" panose="020B0604020202020204" pitchFamily="34" charset="0"/>
              </a:rPr>
              <a:t>Neutrones </a:t>
            </a:r>
            <a:r>
              <a:rPr lang="es-CL" altLang="es-CL" dirty="0">
                <a:latin typeface="Arial" panose="020B0604020202020204" pitchFamily="34" charset="0"/>
              </a:rPr>
              <a:t>(sin carga)</a:t>
            </a:r>
          </a:p>
        </p:txBody>
      </p:sp>
      <p:pic>
        <p:nvPicPr>
          <p:cNvPr id="9" name="Picture 2" descr="Resultado de imagen para atomo">
            <a:extLst>
              <a:ext uri="{FF2B5EF4-FFF2-40B4-BE49-F238E27FC236}">
                <a16:creationId xmlns:a16="http://schemas.microsoft.com/office/drawing/2014/main" xmlns="" id="{1D6D01B9-2C8C-4724-AD89-6DA728869C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9125" y="4068763"/>
            <a:ext cx="1316038" cy="160813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0" name="Rectángulo: esquinas redondeadas 9">
            <a:extLst>
              <a:ext uri="{FF2B5EF4-FFF2-40B4-BE49-F238E27FC236}">
                <a16:creationId xmlns:a16="http://schemas.microsoft.com/office/drawing/2014/main" xmlns="" id="{2BE485E3-A1BF-4A67-AFE5-6EFB97860110}"/>
              </a:ext>
            </a:extLst>
          </p:cNvPr>
          <p:cNvSpPr/>
          <p:nvPr/>
        </p:nvSpPr>
        <p:spPr>
          <a:xfrm>
            <a:off x="6819900" y="2168525"/>
            <a:ext cx="1704975" cy="53022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68580" tIns="34290" rIns="68580" bIns="34290" anchor="ctr"/>
          <a:lstStyle/>
          <a:p>
            <a:pPr algn="ctr"/>
            <a:r>
              <a:rPr lang="es-CL" sz="2100" b="1" dirty="0">
                <a:latin typeface="Arial" panose="020B0604020202020204" pitchFamily="34" charset="0"/>
                <a:cs typeface="Arial" panose="020B0604020202020204" pitchFamily="34" charset="0"/>
              </a:rPr>
              <a:t>Iones</a:t>
            </a:r>
          </a:p>
        </p:txBody>
      </p:sp>
      <p:sp>
        <p:nvSpPr>
          <p:cNvPr id="12" name="Rectángulo: esquinas redondeadas 11">
            <a:extLst>
              <a:ext uri="{FF2B5EF4-FFF2-40B4-BE49-F238E27FC236}">
                <a16:creationId xmlns:a16="http://schemas.microsoft.com/office/drawing/2014/main" xmlns="" id="{3DE1E85D-E6F1-44F6-9F5F-0DA3E092BD1C}"/>
              </a:ext>
            </a:extLst>
          </p:cNvPr>
          <p:cNvSpPr/>
          <p:nvPr/>
        </p:nvSpPr>
        <p:spPr>
          <a:xfrm>
            <a:off x="3719513" y="2168525"/>
            <a:ext cx="1704975" cy="53022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68580" tIns="34290" rIns="68580" bIns="34290" anchor="ctr"/>
          <a:lstStyle/>
          <a:p>
            <a:pPr algn="ctr"/>
            <a:r>
              <a:rPr lang="es-CL" sz="2100" b="1" dirty="0">
                <a:latin typeface="Arial" panose="020B0604020202020204" pitchFamily="34" charset="0"/>
                <a:cs typeface="Arial" panose="020B0604020202020204" pitchFamily="34" charset="0"/>
              </a:rPr>
              <a:t>Neutro</a:t>
            </a:r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xmlns="" id="{E76481E3-0627-44C6-BAB0-54BDA4068B5B}"/>
              </a:ext>
            </a:extLst>
          </p:cNvPr>
          <p:cNvSpPr/>
          <p:nvPr/>
        </p:nvSpPr>
        <p:spPr>
          <a:xfrm>
            <a:off x="3551238" y="3030538"/>
            <a:ext cx="2041525" cy="1038225"/>
          </a:xfrm>
          <a:prstGeom prst="rect">
            <a:avLst/>
          </a:prstGeom>
          <a:ln w="381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s-CL" sz="2100" dirty="0">
                <a:latin typeface="Arial" panose="020B0604020202020204" pitchFamily="34" charset="0"/>
                <a:cs typeface="Arial" panose="020B0604020202020204" pitchFamily="34" charset="0"/>
              </a:rPr>
              <a:t>Igual cantidad de protones y electrones</a:t>
            </a:r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xmlns="" id="{8170792E-BAB5-44E8-B5C2-27C4C5401065}"/>
              </a:ext>
            </a:extLst>
          </p:cNvPr>
          <p:cNvSpPr/>
          <p:nvPr/>
        </p:nvSpPr>
        <p:spPr>
          <a:xfrm>
            <a:off x="6651625" y="3030538"/>
            <a:ext cx="2039938" cy="1366837"/>
          </a:xfrm>
          <a:prstGeom prst="rect">
            <a:avLst/>
          </a:prstGeom>
          <a:ln w="381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s-CL" sz="2100" dirty="0">
                <a:latin typeface="Arial" panose="020B0604020202020204" pitchFamily="34" charset="0"/>
                <a:cs typeface="Arial" panose="020B0604020202020204" pitchFamily="34" charset="0"/>
              </a:rPr>
              <a:t>Se generan por la pérdida o ganancia de electrones</a:t>
            </a:r>
          </a:p>
        </p:txBody>
      </p:sp>
      <p:cxnSp>
        <p:nvCxnSpPr>
          <p:cNvPr id="16" name="Conector recto de flecha 15">
            <a:extLst>
              <a:ext uri="{FF2B5EF4-FFF2-40B4-BE49-F238E27FC236}">
                <a16:creationId xmlns:a16="http://schemas.microsoft.com/office/drawing/2014/main" xmlns="" id="{48FF330F-4315-4338-8C07-FA205526BA7A}"/>
              </a:ext>
            </a:extLst>
          </p:cNvPr>
          <p:cNvCxnSpPr>
            <a:cxnSpLocks/>
            <a:stCxn id="7" idx="2"/>
          </p:cNvCxnSpPr>
          <p:nvPr/>
        </p:nvCxnSpPr>
        <p:spPr>
          <a:xfrm>
            <a:off x="1070542" y="2701592"/>
            <a:ext cx="0" cy="331788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cto de flecha 19">
            <a:extLst>
              <a:ext uri="{FF2B5EF4-FFF2-40B4-BE49-F238E27FC236}">
                <a16:creationId xmlns:a16="http://schemas.microsoft.com/office/drawing/2014/main" xmlns="" id="{9CCE46DB-BA2C-4CC3-B77B-46F6C20B5CA2}"/>
              </a:ext>
            </a:extLst>
          </p:cNvPr>
          <p:cNvCxnSpPr>
            <a:cxnSpLocks/>
            <a:stCxn id="4" idx="3"/>
            <a:endCxn id="5" idx="1"/>
          </p:cNvCxnSpPr>
          <p:nvPr/>
        </p:nvCxnSpPr>
        <p:spPr>
          <a:xfrm>
            <a:off x="5484813" y="973138"/>
            <a:ext cx="520700" cy="635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recto de flecha 21">
            <a:extLst>
              <a:ext uri="{FF2B5EF4-FFF2-40B4-BE49-F238E27FC236}">
                <a16:creationId xmlns:a16="http://schemas.microsoft.com/office/drawing/2014/main" xmlns="" id="{79A68F3C-77AC-44B1-B386-21DE361B3C8B}"/>
              </a:ext>
            </a:extLst>
          </p:cNvPr>
          <p:cNvCxnSpPr>
            <a:stCxn id="12" idx="2"/>
            <a:endCxn id="13" idx="0"/>
          </p:cNvCxnSpPr>
          <p:nvPr/>
        </p:nvCxnSpPr>
        <p:spPr>
          <a:xfrm flipH="1">
            <a:off x="4572000" y="2698750"/>
            <a:ext cx="0" cy="331788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recto de flecha 24">
            <a:extLst>
              <a:ext uri="{FF2B5EF4-FFF2-40B4-BE49-F238E27FC236}">
                <a16:creationId xmlns:a16="http://schemas.microsoft.com/office/drawing/2014/main" xmlns="" id="{02629FE8-862B-4734-9E12-5C3BCA3C8BF9}"/>
              </a:ext>
            </a:extLst>
          </p:cNvPr>
          <p:cNvCxnSpPr>
            <a:stCxn id="10" idx="2"/>
            <a:endCxn id="14" idx="0"/>
          </p:cNvCxnSpPr>
          <p:nvPr/>
        </p:nvCxnSpPr>
        <p:spPr>
          <a:xfrm>
            <a:off x="7672388" y="2698750"/>
            <a:ext cx="0" cy="331788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: angular 27">
            <a:extLst>
              <a:ext uri="{FF2B5EF4-FFF2-40B4-BE49-F238E27FC236}">
                <a16:creationId xmlns:a16="http://schemas.microsoft.com/office/drawing/2014/main" xmlns="" id="{E2B40553-EDD2-4CFB-978B-3409C6197F8B}"/>
              </a:ext>
            </a:extLst>
          </p:cNvPr>
          <p:cNvCxnSpPr>
            <a:cxnSpLocks/>
            <a:stCxn id="4" idx="2"/>
            <a:endCxn id="7" idx="0"/>
          </p:cNvCxnSpPr>
          <p:nvPr/>
        </p:nvCxnSpPr>
        <p:spPr>
          <a:xfrm rot="5400000">
            <a:off x="2395989" y="-4646"/>
            <a:ext cx="850567" cy="3501459"/>
          </a:xfrm>
          <a:prstGeom prst="bentConnector3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: angular 29">
            <a:extLst>
              <a:ext uri="{FF2B5EF4-FFF2-40B4-BE49-F238E27FC236}">
                <a16:creationId xmlns:a16="http://schemas.microsoft.com/office/drawing/2014/main" xmlns="" id="{A73BF31A-6001-4E2B-A33E-5057B920E79C}"/>
              </a:ext>
            </a:extLst>
          </p:cNvPr>
          <p:cNvCxnSpPr>
            <a:stCxn id="4" idx="2"/>
            <a:endCxn id="10" idx="0"/>
          </p:cNvCxnSpPr>
          <p:nvPr/>
        </p:nvCxnSpPr>
        <p:spPr>
          <a:xfrm rot="16200000" flipH="1">
            <a:off x="5698331" y="194469"/>
            <a:ext cx="847725" cy="3100388"/>
          </a:xfrm>
          <a:prstGeom prst="bentConnector3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recto de flecha 31">
            <a:extLst>
              <a:ext uri="{FF2B5EF4-FFF2-40B4-BE49-F238E27FC236}">
                <a16:creationId xmlns:a16="http://schemas.microsoft.com/office/drawing/2014/main" xmlns="" id="{BB0620E6-3694-4FC8-A31A-CE8267652735}"/>
              </a:ext>
            </a:extLst>
          </p:cNvPr>
          <p:cNvCxnSpPr>
            <a:stCxn id="4" idx="2"/>
            <a:endCxn id="12" idx="0"/>
          </p:cNvCxnSpPr>
          <p:nvPr/>
        </p:nvCxnSpPr>
        <p:spPr>
          <a:xfrm>
            <a:off x="4572000" y="1320800"/>
            <a:ext cx="0" cy="84772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242" name="CuadroTexto 35">
            <a:extLst>
              <a:ext uri="{FF2B5EF4-FFF2-40B4-BE49-F238E27FC236}">
                <a16:creationId xmlns:a16="http://schemas.microsoft.com/office/drawing/2014/main" xmlns="" id="{D2CE9F52-66D6-4A8F-B9ED-468F996DB9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8250" y="4159250"/>
            <a:ext cx="2227263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s-CL" altLang="es-CL" sz="3000">
                <a:latin typeface="Arial" panose="020B0604020202020204" pitchFamily="34" charset="0"/>
              </a:rPr>
              <a:t>Cu    Hg</a:t>
            </a:r>
          </a:p>
        </p:txBody>
      </p:sp>
      <p:pic>
        <p:nvPicPr>
          <p:cNvPr id="52243" name="Imagen 37">
            <a:extLst>
              <a:ext uri="{FF2B5EF4-FFF2-40B4-BE49-F238E27FC236}">
                <a16:creationId xmlns:a16="http://schemas.microsoft.com/office/drawing/2014/main" xmlns="" id="{CA7766E5-54E6-422A-BD51-157F321E4A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1625" y="4616450"/>
            <a:ext cx="844550" cy="439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244" name="Imagen 38">
            <a:extLst>
              <a:ext uri="{FF2B5EF4-FFF2-40B4-BE49-F238E27FC236}">
                <a16:creationId xmlns:a16="http://schemas.microsoft.com/office/drawing/2014/main" xmlns="" id="{5C6F5BDC-6104-4CB3-8B06-D7C2B2AF19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1150" y="4616450"/>
            <a:ext cx="59372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3" descr="Logo.mini.png">
            <a:extLst>
              <a:ext uri="{FF2B5EF4-FFF2-40B4-BE49-F238E27FC236}">
                <a16:creationId xmlns:a16="http://schemas.microsoft.com/office/drawing/2014/main" xmlns="" id="{83A8C39D-90ED-479A-85B6-89EF1C99541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249" y="-21621"/>
            <a:ext cx="1388293" cy="1388293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56EFC7A-3294-4BD6-A931-09D6420089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270" y="1050594"/>
            <a:ext cx="4974771" cy="1088068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s-MX" sz="8000" b="1" kern="12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Niveles de energía</a:t>
            </a:r>
            <a:endParaRPr lang="es-CL" sz="8000" b="1" kern="120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37982C36-CC49-4494-9830-41478CDB75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3213" y="3333750"/>
            <a:ext cx="3933825" cy="3017838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s-MX" sz="2800" dirty="0">
                <a:latin typeface="Arial" panose="020B0604020202020204" pitchFamily="34" charset="0"/>
                <a:cs typeface="Arial" panose="020B0604020202020204" pitchFamily="34" charset="0"/>
              </a:rPr>
              <a:t>Son estados energéticos en donde se pueden encontrar los electrones.</a:t>
            </a:r>
          </a:p>
          <a:p>
            <a:pPr algn="ctr">
              <a:defRPr/>
            </a:pPr>
            <a:r>
              <a:rPr lang="es-MX" sz="2800" dirty="0">
                <a:latin typeface="Arial" panose="020B0604020202020204" pitchFamily="34" charset="0"/>
                <a:cs typeface="Arial" panose="020B0604020202020204" pitchFamily="34" charset="0"/>
              </a:rPr>
              <a:t>Estos niveles son 7.</a:t>
            </a:r>
          </a:p>
          <a:p>
            <a:pPr marL="0" indent="0">
              <a:buFontTx/>
              <a:buNone/>
              <a:defRPr/>
            </a:pPr>
            <a:endParaRPr lang="es-CL" sz="2700" dirty="0"/>
          </a:p>
        </p:txBody>
      </p:sp>
      <p:pic>
        <p:nvPicPr>
          <p:cNvPr id="53252" name="Picture 2" descr="Imagen relacionada">
            <a:extLst>
              <a:ext uri="{FF2B5EF4-FFF2-40B4-BE49-F238E27FC236}">
                <a16:creationId xmlns:a16="http://schemas.microsoft.com/office/drawing/2014/main" xmlns="" id="{CC4FA380-0309-4E38-817E-DCB93BEB8E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2800" y="1593850"/>
            <a:ext cx="4292600" cy="4757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ángulo 8">
            <a:extLst>
              <a:ext uri="{FF2B5EF4-FFF2-40B4-BE49-F238E27FC236}">
                <a16:creationId xmlns:a16="http://schemas.microsoft.com/office/drawing/2014/main" xmlns="" id="{06E4F1BF-B5E3-4B81-B4C5-DCE77CC9633E}"/>
              </a:ext>
            </a:extLst>
          </p:cNvPr>
          <p:cNvSpPr/>
          <p:nvPr/>
        </p:nvSpPr>
        <p:spPr>
          <a:xfrm>
            <a:off x="8840788" y="2305050"/>
            <a:ext cx="250825" cy="27781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L"/>
          </a:p>
        </p:txBody>
      </p:sp>
      <p:pic>
        <p:nvPicPr>
          <p:cNvPr id="6" name="Picture 3" descr="Logo.mini.png">
            <a:extLst>
              <a:ext uri="{FF2B5EF4-FFF2-40B4-BE49-F238E27FC236}">
                <a16:creationId xmlns:a16="http://schemas.microsoft.com/office/drawing/2014/main" xmlns="" id="{C3EE041C-3182-4160-BD8E-2E841019366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1785" y="0"/>
            <a:ext cx="1072215" cy="107221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465DFB7E-16E0-4500-87DD-52FE9C36FF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188" y="1567657"/>
            <a:ext cx="7639050" cy="1497012"/>
          </a:xfrm>
        </p:spPr>
        <p:txBody>
          <a:bodyPr>
            <a:normAutofit lnSpcReduction="10000"/>
          </a:bodyPr>
          <a:lstStyle/>
          <a:p>
            <a:pPr algn="just">
              <a:defRPr/>
            </a:pP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Forma en que los electrones se organizan. También son llamados </a:t>
            </a:r>
            <a:r>
              <a:rPr lang="es-ES" u="sng" dirty="0">
                <a:latin typeface="Arial" panose="020B0604020202020204" pitchFamily="34" charset="0"/>
                <a:cs typeface="Arial" panose="020B0604020202020204" pitchFamily="34" charset="0"/>
              </a:rPr>
              <a:t>orbitales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C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xmlns="" id="{63904BA0-CB00-43D3-817E-34D69000E0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2957029"/>
              </p:ext>
            </p:extLst>
          </p:nvPr>
        </p:nvGraphicFramePr>
        <p:xfrm>
          <a:off x="1524000" y="3324224"/>
          <a:ext cx="6096000" cy="1387476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93738">
                <a:tc>
                  <a:txBody>
                    <a:bodyPr/>
                    <a:lstStyle/>
                    <a:p>
                      <a:pPr algn="ctr"/>
                      <a:r>
                        <a:rPr lang="es-MX" sz="4100" dirty="0"/>
                        <a:t>s</a:t>
                      </a:r>
                      <a:endParaRPr lang="es-CL" sz="4100" dirty="0"/>
                    </a:p>
                  </a:txBody>
                  <a:tcPr marL="68580" marR="68580" marT="34306" marB="3430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4100" dirty="0"/>
                        <a:t>p</a:t>
                      </a:r>
                      <a:endParaRPr lang="es-CL" sz="4100" dirty="0"/>
                    </a:p>
                  </a:txBody>
                  <a:tcPr marL="68580" marR="68580" marT="34306" marB="3430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4100" dirty="0"/>
                        <a:t>d</a:t>
                      </a:r>
                      <a:endParaRPr lang="es-CL" sz="4100" dirty="0"/>
                    </a:p>
                  </a:txBody>
                  <a:tcPr marL="68580" marR="68580" marT="34306" marB="3430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4100" dirty="0"/>
                        <a:t>f</a:t>
                      </a:r>
                      <a:endParaRPr lang="es-CL" sz="4100" dirty="0"/>
                    </a:p>
                  </a:txBody>
                  <a:tcPr marL="68580" marR="68580" marT="34306" marB="34306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93738">
                <a:tc>
                  <a:txBody>
                    <a:bodyPr/>
                    <a:lstStyle/>
                    <a:p>
                      <a:pPr algn="ctr"/>
                      <a:r>
                        <a:rPr lang="es-MX" sz="4100" dirty="0"/>
                        <a:t>2</a:t>
                      </a:r>
                      <a:endParaRPr lang="es-CL" sz="4100" dirty="0"/>
                    </a:p>
                  </a:txBody>
                  <a:tcPr marL="68580" marR="68580" marT="34306" marB="3430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4100" dirty="0"/>
                        <a:t>6</a:t>
                      </a:r>
                      <a:endParaRPr lang="es-CL" sz="4100" dirty="0"/>
                    </a:p>
                  </a:txBody>
                  <a:tcPr marL="68580" marR="68580" marT="34306" marB="3430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4100" dirty="0"/>
                        <a:t>10</a:t>
                      </a:r>
                      <a:endParaRPr lang="es-CL" sz="4100" dirty="0"/>
                    </a:p>
                  </a:txBody>
                  <a:tcPr marL="68580" marR="68580" marT="34306" marB="3430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4100" dirty="0"/>
                        <a:t>14</a:t>
                      </a:r>
                      <a:endParaRPr lang="es-CL" sz="4100" dirty="0"/>
                    </a:p>
                  </a:txBody>
                  <a:tcPr marL="68580" marR="68580" marT="34306" marB="34306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pic>
        <p:nvPicPr>
          <p:cNvPr id="6" name="Picture 3" descr="Logo.mini.png">
            <a:extLst>
              <a:ext uri="{FF2B5EF4-FFF2-40B4-BE49-F238E27FC236}">
                <a16:creationId xmlns:a16="http://schemas.microsoft.com/office/drawing/2014/main" xmlns="" id="{7B2560FB-9462-4844-9396-DF65C6BD98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1785" y="0"/>
            <a:ext cx="1072215" cy="1072215"/>
          </a:xfrm>
          <a:prstGeom prst="rect">
            <a:avLst/>
          </a:prstGeom>
        </p:spPr>
      </p:pic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346" name="6-21.jpg" descr="6-21.jpg">
            <a:extLst>
              <a:ext uri="{FF2B5EF4-FFF2-40B4-BE49-F238E27FC236}">
                <a16:creationId xmlns:a16="http://schemas.microsoft.com/office/drawing/2014/main" xmlns="" id="{2069B671-AF17-4CBB-AB7E-4279893162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9999" b="29066"/>
          <a:stretch>
            <a:fillRect/>
          </a:stretch>
        </p:blipFill>
        <p:spPr bwMode="auto">
          <a:xfrm>
            <a:off x="0" y="0"/>
            <a:ext cx="2513013" cy="647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pic>
        <p:nvPicPr>
          <p:cNvPr id="57347" name="48-small.jpg" descr="48-small.jpg">
            <a:extLst>
              <a:ext uri="{FF2B5EF4-FFF2-40B4-BE49-F238E27FC236}">
                <a16:creationId xmlns:a16="http://schemas.microsoft.com/office/drawing/2014/main" xmlns="" id="{5EC3BBFA-37BB-4327-B8DB-CB9D023A04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44" b="39574"/>
          <a:stretch>
            <a:fillRect/>
          </a:stretch>
        </p:blipFill>
        <p:spPr bwMode="auto">
          <a:xfrm>
            <a:off x="2776538" y="2797175"/>
            <a:ext cx="6002337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4" name="Shape 110">
            <a:extLst>
              <a:ext uri="{FF2B5EF4-FFF2-40B4-BE49-F238E27FC236}">
                <a16:creationId xmlns:a16="http://schemas.microsoft.com/office/drawing/2014/main" xmlns="" id="{5E33CF48-922B-4F7C-ADB3-87693D46379C}"/>
              </a:ext>
            </a:extLst>
          </p:cNvPr>
          <p:cNvSpPr txBox="1"/>
          <p:nvPr/>
        </p:nvSpPr>
        <p:spPr>
          <a:xfrm>
            <a:off x="2225349" y="1200944"/>
            <a:ext cx="6134100" cy="887412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53578" tIns="53578" rIns="53578" bIns="53578">
            <a:spAutoFit/>
          </a:bodyPr>
          <a:lstStyle>
            <a:lvl1pPr defTabSz="1300162">
              <a:defRPr sz="6200" b="1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 algn="ctr">
              <a:defRPr/>
            </a:pPr>
            <a:r>
              <a:rPr sz="5062" dirty="0" err="1"/>
              <a:t>Algunos</a:t>
            </a:r>
            <a:r>
              <a:rPr sz="5062" dirty="0"/>
              <a:t> Orbitales</a:t>
            </a:r>
          </a:p>
        </p:txBody>
      </p:sp>
      <p:pic>
        <p:nvPicPr>
          <p:cNvPr id="5" name="Picture 3" descr="Logo.mini.png">
            <a:extLst>
              <a:ext uri="{FF2B5EF4-FFF2-40B4-BE49-F238E27FC236}">
                <a16:creationId xmlns:a16="http://schemas.microsoft.com/office/drawing/2014/main" xmlns="" id="{04D805BB-6F23-4B20-AF88-957D9308035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1785" y="0"/>
            <a:ext cx="1072215" cy="1072215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Marcador de contenido 3">
            <a:extLst>
              <a:ext uri="{FF2B5EF4-FFF2-40B4-BE49-F238E27FC236}">
                <a16:creationId xmlns:a16="http://schemas.microsoft.com/office/drawing/2014/main" xmlns="" id="{41E9FD23-188F-448F-99C8-3F4EBC2888E8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884319" y="3014153"/>
            <a:ext cx="7723573" cy="2736850"/>
          </a:xfrm>
        </p:spPr>
        <p:txBody>
          <a:bodyPr/>
          <a:lstStyle/>
          <a:p>
            <a:pPr algn="just"/>
            <a:r>
              <a:rPr lang="es-ES" altLang="es-CL" sz="3200" dirty="0">
                <a:latin typeface="Arial" panose="020B0604020202020204" pitchFamily="34" charset="0"/>
                <a:cs typeface="Arial" panose="020B0604020202020204" pitchFamily="34" charset="0"/>
              </a:rPr>
              <a:t>Modo en que los electrones se disponen alrededor del núcleo del átomo.</a:t>
            </a:r>
            <a:endParaRPr lang="es-CL" altLang="es-CL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xmlns="" id="{8E4B6CD1-3EA7-46AE-8ED8-D9B8DB6BF5DF}"/>
              </a:ext>
            </a:extLst>
          </p:cNvPr>
          <p:cNvSpPr txBox="1">
            <a:spLocks/>
          </p:cNvSpPr>
          <p:nvPr/>
        </p:nvSpPr>
        <p:spPr bwMode="auto">
          <a:xfrm>
            <a:off x="92075" y="835351"/>
            <a:ext cx="8229600" cy="1143000"/>
          </a:xfrm>
          <a:prstGeom prst="rect">
            <a:avLst/>
          </a:prstGeom>
          <a:noFill/>
          <a:ln>
            <a:noFill/>
          </a:ln>
          <a:effectLst/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s-MX" sz="8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Configuración electrónica</a:t>
            </a:r>
            <a:endParaRPr lang="es-CL" sz="88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7" name="Picture 3" descr="Logo.mini.png">
            <a:extLst>
              <a:ext uri="{FF2B5EF4-FFF2-40B4-BE49-F238E27FC236}">
                <a16:creationId xmlns:a16="http://schemas.microsoft.com/office/drawing/2014/main" xmlns="" id="{6F17C53B-16E9-4A80-80B2-74A0CA0722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1785" y="0"/>
            <a:ext cx="1072215" cy="1072215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575" y="133165"/>
            <a:ext cx="9019713" cy="5992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97819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16768A2-9D5B-4711-B7CD-01FFCE55BE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333" y="552416"/>
            <a:ext cx="8831334" cy="1088068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s-CL" sz="7200" b="1" kern="12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Configuración electrónica abreviada</a:t>
            </a:r>
          </a:p>
        </p:txBody>
      </p:sp>
      <p:sp>
        <p:nvSpPr>
          <p:cNvPr id="63491" name="Marcador de contenido 2">
            <a:extLst>
              <a:ext uri="{FF2B5EF4-FFF2-40B4-BE49-F238E27FC236}">
                <a16:creationId xmlns:a16="http://schemas.microsoft.com/office/drawing/2014/main" xmlns="" id="{BDA85B0D-B718-4FCD-B312-1F6996B81DE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23850" y="2420938"/>
            <a:ext cx="6335713" cy="3017837"/>
          </a:xfrm>
        </p:spPr>
        <p:txBody>
          <a:bodyPr/>
          <a:lstStyle/>
          <a:p>
            <a:pPr algn="just"/>
            <a:r>
              <a:rPr lang="es-ES" altLang="es-CL" sz="3000" dirty="0">
                <a:latin typeface="Arial" panose="020B0604020202020204" pitchFamily="34" charset="0"/>
                <a:cs typeface="Arial" panose="020B0604020202020204" pitchFamily="34" charset="0"/>
              </a:rPr>
              <a:t>Es para </a:t>
            </a:r>
            <a:r>
              <a:rPr lang="es-ES" altLang="es-CL" sz="3000" dirty="0" err="1">
                <a:latin typeface="Arial" panose="020B0604020202020204" pitchFamily="34" charset="0"/>
                <a:cs typeface="Arial" panose="020B0604020202020204" pitchFamily="34" charset="0"/>
              </a:rPr>
              <a:t>N°atómicos</a:t>
            </a:r>
            <a:r>
              <a:rPr lang="es-ES" altLang="es-CL" sz="3000" dirty="0">
                <a:latin typeface="Arial" panose="020B0604020202020204" pitchFamily="34" charset="0"/>
                <a:cs typeface="Arial" panose="020B0604020202020204" pitchFamily="34" charset="0"/>
              </a:rPr>
              <a:t> grandes, se hace con el último elemento con todos sus niveles de energía completos (gases nobles). </a:t>
            </a:r>
          </a:p>
        </p:txBody>
      </p:sp>
      <p:sp>
        <p:nvSpPr>
          <p:cNvPr id="63492" name="CuadroTexto 3">
            <a:extLst>
              <a:ext uri="{FF2B5EF4-FFF2-40B4-BE49-F238E27FC236}">
                <a16:creationId xmlns:a16="http://schemas.microsoft.com/office/drawing/2014/main" xmlns="" id="{A23D76F3-5934-4C4D-B709-F9B9A0164E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4406900"/>
            <a:ext cx="5289550" cy="206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s-MX" altLang="es-CL" sz="4000" b="1">
                <a:solidFill>
                  <a:srgbClr val="990033"/>
                </a:solidFill>
              </a:rPr>
              <a:t>K(Z=19)</a:t>
            </a:r>
          </a:p>
          <a:p>
            <a:r>
              <a:rPr lang="es-MX" altLang="es-CL" sz="4400"/>
              <a:t>1s</a:t>
            </a:r>
            <a:r>
              <a:rPr lang="es-MX" altLang="es-CL" sz="4400" baseline="30000"/>
              <a:t>2</a:t>
            </a:r>
            <a:r>
              <a:rPr lang="es-MX" altLang="es-CL" sz="4400"/>
              <a:t>2s</a:t>
            </a:r>
            <a:r>
              <a:rPr lang="es-MX" altLang="es-CL" sz="4400" baseline="30000"/>
              <a:t>2</a:t>
            </a:r>
            <a:r>
              <a:rPr lang="es-MX" altLang="es-CL" sz="4400"/>
              <a:t>2p</a:t>
            </a:r>
            <a:r>
              <a:rPr lang="es-MX" altLang="es-CL" sz="4400" baseline="30000"/>
              <a:t>6</a:t>
            </a:r>
            <a:r>
              <a:rPr lang="es-MX" altLang="es-CL" sz="4400"/>
              <a:t>3s</a:t>
            </a:r>
            <a:r>
              <a:rPr lang="es-MX" altLang="es-CL" sz="4400" baseline="30000"/>
              <a:t>2</a:t>
            </a:r>
            <a:r>
              <a:rPr lang="es-MX" altLang="es-CL" sz="4400"/>
              <a:t>3p</a:t>
            </a:r>
            <a:r>
              <a:rPr lang="es-MX" altLang="es-CL" sz="4400" baseline="30000"/>
              <a:t>6</a:t>
            </a:r>
            <a:r>
              <a:rPr lang="es-MX" altLang="es-CL" sz="4400"/>
              <a:t>4s</a:t>
            </a:r>
            <a:r>
              <a:rPr lang="es-MX" altLang="es-CL" sz="4400" baseline="30000"/>
              <a:t>1</a:t>
            </a:r>
          </a:p>
          <a:p>
            <a:r>
              <a:rPr lang="es-MX" altLang="es-CL" sz="4400"/>
              <a:t>[Ar]4s</a:t>
            </a:r>
            <a:r>
              <a:rPr lang="es-MX" altLang="es-CL" sz="4400" baseline="30000"/>
              <a:t>1</a:t>
            </a:r>
          </a:p>
        </p:txBody>
      </p:sp>
      <p:pic>
        <p:nvPicPr>
          <p:cNvPr id="63493" name="Picture 4">
            <a:extLst>
              <a:ext uri="{FF2B5EF4-FFF2-40B4-BE49-F238E27FC236}">
                <a16:creationId xmlns:a16="http://schemas.microsoft.com/office/drawing/2014/main" xmlns="" id="{C052EE5A-7C7D-4814-A05E-953CE1E4B0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685"/>
          <a:stretch>
            <a:fillRect/>
          </a:stretch>
        </p:blipFill>
        <p:spPr bwMode="auto">
          <a:xfrm>
            <a:off x="6992938" y="2276475"/>
            <a:ext cx="2144712" cy="444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Elipse 4">
            <a:extLst>
              <a:ext uri="{FF2B5EF4-FFF2-40B4-BE49-F238E27FC236}">
                <a16:creationId xmlns:a16="http://schemas.microsoft.com/office/drawing/2014/main" xmlns="" id="{915A1022-8F71-4F31-BA5F-5AC9E1DCC975}"/>
              </a:ext>
            </a:extLst>
          </p:cNvPr>
          <p:cNvSpPr/>
          <p:nvPr/>
        </p:nvSpPr>
        <p:spPr>
          <a:xfrm>
            <a:off x="7885113" y="3716338"/>
            <a:ext cx="790575" cy="649287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s-CL"/>
          </a:p>
        </p:txBody>
      </p:sp>
      <p:pic>
        <p:nvPicPr>
          <p:cNvPr id="7" name="Picture 3" descr="Logo.mini.png">
            <a:extLst>
              <a:ext uri="{FF2B5EF4-FFF2-40B4-BE49-F238E27FC236}">
                <a16:creationId xmlns:a16="http://schemas.microsoft.com/office/drawing/2014/main" xmlns="" id="{E043FA41-00D3-4EB2-80B7-A84C25C77CB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1785" y="0"/>
            <a:ext cx="1072215" cy="1072215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2">
            <a:extLst>
              <a:ext uri="{FF2B5EF4-FFF2-40B4-BE49-F238E27FC236}">
                <a16:creationId xmlns:a16="http://schemas.microsoft.com/office/drawing/2014/main" xmlns="" id="{807B12DF-08D4-4BE1-8254-8053351479DD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306388" y="288925"/>
            <a:ext cx="8529637" cy="887413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53578" tIns="53578" rIns="53578" bIns="53578">
            <a:spAutoFit/>
          </a:bodyPr>
          <a:lstStyle>
            <a:lvl1pPr defTabSz="1300162">
              <a:defRPr sz="6200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>
              <a:defRPr/>
            </a:pPr>
            <a:r>
              <a:rPr lang="es-CL" sz="5062" b="1" dirty="0">
                <a:solidFill>
                  <a:schemeClr val="tx1"/>
                </a:solidFill>
              </a:rPr>
              <a:t>Configuración electrónica</a:t>
            </a:r>
          </a:p>
        </p:txBody>
      </p:sp>
      <p:sp>
        <p:nvSpPr>
          <p:cNvPr id="127" name="Shape 123">
            <a:extLst>
              <a:ext uri="{FF2B5EF4-FFF2-40B4-BE49-F238E27FC236}">
                <a16:creationId xmlns:a16="http://schemas.microsoft.com/office/drawing/2014/main" xmlns="" id="{465CD953-64AD-4994-BF33-CEAB346842A3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5141913"/>
          </a:xfrm>
        </p:spPr>
        <p:txBody>
          <a:bodyPr lIns="53578" tIns="53578" rIns="53578" bIns="53578">
            <a:normAutofit lnSpcReduction="10000"/>
          </a:bodyPr>
          <a:lstStyle/>
          <a:p>
            <a:pPr marL="0" indent="0" algn="ctr" defTabSz="914144">
              <a:lnSpc>
                <a:spcPct val="120000"/>
              </a:lnSpc>
              <a:spcBef>
                <a:spcPts val="492"/>
              </a:spcBef>
              <a:buFontTx/>
              <a:buNone/>
              <a:defRPr sz="5200" u="sng">
                <a:latin typeface="+mn-lt"/>
                <a:ea typeface="+mn-ea"/>
                <a:cs typeface="+mn-cs"/>
                <a:sym typeface="Helvetica"/>
              </a:defRPr>
            </a:pPr>
            <a:r>
              <a:rPr sz="5200" u="sng" dirty="0">
                <a:cs typeface="Arial" panose="020B0604020202020204" pitchFamily="34" charset="0"/>
                <a:sym typeface="Helvetica"/>
              </a:rPr>
              <a:t>Principio de </a:t>
            </a:r>
            <a:r>
              <a:rPr lang="es-MX" sz="5200" u="sng" dirty="0">
                <a:cs typeface="Arial" panose="020B0604020202020204" pitchFamily="34" charset="0"/>
                <a:sym typeface="Helvetica"/>
              </a:rPr>
              <a:t>Mínima energía</a:t>
            </a:r>
          </a:p>
          <a:p>
            <a:pPr marL="0" indent="0" algn="ctr" defTabSz="914144">
              <a:lnSpc>
                <a:spcPct val="120000"/>
              </a:lnSpc>
              <a:spcBef>
                <a:spcPts val="492"/>
              </a:spcBef>
              <a:buFontTx/>
              <a:buNone/>
              <a:defRPr sz="5200" u="sng">
                <a:latin typeface="+mn-lt"/>
                <a:ea typeface="+mn-ea"/>
                <a:cs typeface="+mn-cs"/>
                <a:sym typeface="Helvetica"/>
              </a:defRPr>
            </a:pPr>
            <a:endParaRPr sz="1900" u="sng" dirty="0">
              <a:cs typeface="Arial" panose="020B0604020202020204" pitchFamily="34" charset="0"/>
              <a:sym typeface="Helvetica"/>
            </a:endParaRPr>
          </a:p>
          <a:p>
            <a:pPr algn="just" eaLnBrk="1" hangingPunct="1">
              <a:lnSpc>
                <a:spcPct val="90000"/>
              </a:lnSpc>
              <a:defRPr/>
            </a:pPr>
            <a:r>
              <a:rPr lang="es-MX" altLang="es-CL" dirty="0">
                <a:latin typeface="Arial" panose="020B0604020202020204" pitchFamily="34" charset="0"/>
                <a:cs typeface="Arial" panose="020B0604020202020204" pitchFamily="34" charset="0"/>
              </a:rPr>
              <a:t>Los electrones ocupan los orbitales de </a:t>
            </a:r>
            <a:r>
              <a:rPr lang="es-MX" altLang="es-CL" b="1" dirty="0">
                <a:solidFill>
                  <a:srgbClr val="067DD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menor energía</a:t>
            </a:r>
            <a:r>
              <a:rPr lang="es-MX" altLang="es-CL" dirty="0">
                <a:latin typeface="Arial" panose="020B0604020202020204" pitchFamily="34" charset="0"/>
                <a:cs typeface="Arial" panose="020B0604020202020204" pitchFamily="34" charset="0"/>
              </a:rPr>
              <a:t> y, progresivamente, se van llenando los orbitales de mayor energía. 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es-CL" altLang="es-CL" dirty="0">
                <a:latin typeface="Arial" panose="020B0604020202020204" pitchFamily="34" charset="0"/>
                <a:cs typeface="Arial" panose="020B0604020202020204" pitchFamily="34" charset="0"/>
              </a:rPr>
              <a:t>De acuerdo a este principio, la configuración electrónica de un átomo se establece de acuerdo a la secuencia:</a:t>
            </a:r>
          </a:p>
          <a:p>
            <a:pPr marL="0" indent="0" algn="just" eaLnBrk="1" hangingPunct="1">
              <a:lnSpc>
                <a:spcPct val="90000"/>
              </a:lnSpc>
              <a:buFontTx/>
              <a:buNone/>
              <a:defRPr/>
            </a:pPr>
            <a:endParaRPr lang="es-CL" altLang="es-CL" sz="2200" dirty="0"/>
          </a:p>
          <a:p>
            <a:pPr marL="0" indent="0" algn="ctr" eaLnBrk="1" hangingPunct="1">
              <a:lnSpc>
                <a:spcPct val="90000"/>
              </a:lnSpc>
              <a:buFontTx/>
              <a:buNone/>
              <a:defRPr/>
            </a:pPr>
            <a:r>
              <a:rPr lang="es-MX" b="1" dirty="0"/>
              <a:t>1s</a:t>
            </a:r>
            <a:r>
              <a:rPr lang="es-MX" b="1" baseline="30000" dirty="0"/>
              <a:t>2</a:t>
            </a:r>
            <a:r>
              <a:rPr lang="es-MX" b="1" dirty="0"/>
              <a:t>2s</a:t>
            </a:r>
            <a:r>
              <a:rPr lang="es-MX" b="1" baseline="30000" dirty="0"/>
              <a:t>2</a:t>
            </a:r>
            <a:r>
              <a:rPr lang="es-MX" b="1" dirty="0"/>
              <a:t>2p</a:t>
            </a:r>
            <a:r>
              <a:rPr lang="es-MX" b="1" baseline="30000" dirty="0"/>
              <a:t>6</a:t>
            </a:r>
            <a:r>
              <a:rPr lang="es-MX" b="1" dirty="0"/>
              <a:t>3s</a:t>
            </a:r>
            <a:r>
              <a:rPr lang="es-MX" b="1" baseline="30000" dirty="0"/>
              <a:t>2</a:t>
            </a:r>
            <a:r>
              <a:rPr lang="es-MX" b="1" dirty="0"/>
              <a:t>3p</a:t>
            </a:r>
            <a:r>
              <a:rPr lang="es-MX" b="1" baseline="30000" dirty="0"/>
              <a:t>6</a:t>
            </a:r>
            <a:r>
              <a:rPr lang="es-MX" b="1" dirty="0"/>
              <a:t>4s</a:t>
            </a:r>
            <a:r>
              <a:rPr lang="es-MX" b="1" baseline="30000" dirty="0"/>
              <a:t>2</a:t>
            </a:r>
            <a:r>
              <a:rPr lang="es-MX" b="1" dirty="0"/>
              <a:t>3d</a:t>
            </a:r>
            <a:r>
              <a:rPr lang="es-MX" b="1" baseline="30000" dirty="0"/>
              <a:t>10</a:t>
            </a:r>
            <a:r>
              <a:rPr lang="es-MX" b="1" dirty="0"/>
              <a:t>4p</a:t>
            </a:r>
            <a:r>
              <a:rPr lang="es-MX" b="1" baseline="30000" dirty="0"/>
              <a:t>6</a:t>
            </a:r>
            <a:r>
              <a:rPr lang="es-MX" b="1" dirty="0"/>
              <a:t>5s</a:t>
            </a:r>
            <a:r>
              <a:rPr lang="es-MX" b="1" baseline="30000" dirty="0"/>
              <a:t>2</a:t>
            </a:r>
            <a:r>
              <a:rPr lang="es-MX" b="1" dirty="0"/>
              <a:t>4d</a:t>
            </a:r>
            <a:r>
              <a:rPr lang="es-MX" b="1" baseline="30000" dirty="0"/>
              <a:t>10</a:t>
            </a:r>
            <a:endParaRPr lang="es-CL" b="1" dirty="0"/>
          </a:p>
          <a:p>
            <a:pPr marL="0" indent="0" algn="just" eaLnBrk="1" hangingPunct="1">
              <a:lnSpc>
                <a:spcPct val="90000"/>
              </a:lnSpc>
              <a:buFontTx/>
              <a:buNone/>
              <a:defRPr/>
            </a:pPr>
            <a:endParaRPr lang="es-CL" altLang="es-CL" dirty="0"/>
          </a:p>
        </p:txBody>
      </p:sp>
      <p:pic>
        <p:nvPicPr>
          <p:cNvPr id="4" name="Picture 3" descr="Logo.mini.png">
            <a:extLst>
              <a:ext uri="{FF2B5EF4-FFF2-40B4-BE49-F238E27FC236}">
                <a16:creationId xmlns:a16="http://schemas.microsoft.com/office/drawing/2014/main" xmlns="" id="{FEE5374F-8B3B-4B3B-B8FF-D084F6DFC6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1785" y="196523"/>
            <a:ext cx="1072215" cy="1072215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</TotalTime>
  <Words>305</Words>
  <Application>Microsoft Office PowerPoint</Application>
  <PresentationFormat>Presentación en pantalla (4:3)</PresentationFormat>
  <Paragraphs>47</Paragraphs>
  <Slides>12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7" baseType="lpstr">
      <vt:lpstr>Arial</vt:lpstr>
      <vt:lpstr>Calibri</vt:lpstr>
      <vt:lpstr>Helvetica</vt:lpstr>
      <vt:lpstr>Times New Roman</vt:lpstr>
      <vt:lpstr>Office Theme</vt:lpstr>
      <vt:lpstr>Presentación de PowerPoint</vt:lpstr>
      <vt:lpstr>Presentación de PowerPoint</vt:lpstr>
      <vt:lpstr>Niveles de energía</vt:lpstr>
      <vt:lpstr>Presentación de PowerPoint</vt:lpstr>
      <vt:lpstr>Presentación de PowerPoint</vt:lpstr>
      <vt:lpstr>Presentación de PowerPoint</vt:lpstr>
      <vt:lpstr>Presentación de PowerPoint</vt:lpstr>
      <vt:lpstr>Configuración electrónica abreviada</vt:lpstr>
      <vt:lpstr>Configuración electrónica</vt:lpstr>
      <vt:lpstr>Regla de máxima Multiplicidad de Hund</vt:lpstr>
      <vt:lpstr>Presentación de PowerPoint</vt:lpstr>
      <vt:lpstr>Principio de Exclusión de W. Pauli  (1925)</vt:lpstr>
    </vt:vector>
  </TitlesOfParts>
  <Company>Notre Dame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Biología Celular</dc:title>
  <dc:creator>Agustín Ignacio Morán Villena</dc:creator>
  <cp:lastModifiedBy>Stephanie Andrea Garrido Salgado</cp:lastModifiedBy>
  <cp:revision>13</cp:revision>
  <dcterms:created xsi:type="dcterms:W3CDTF">2020-04-08T15:41:19Z</dcterms:created>
  <dcterms:modified xsi:type="dcterms:W3CDTF">2023-04-27T16:24:34Z</dcterms:modified>
</cp:coreProperties>
</file>