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32B3-C4DD-4705-A30E-19095C9059FE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8C56-4C5D-4FA7-9A23-7684F00206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969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32B3-C4DD-4705-A30E-19095C9059FE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8C56-4C5D-4FA7-9A23-7684F00206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641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32B3-C4DD-4705-A30E-19095C9059FE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8C56-4C5D-4FA7-9A23-7684F00206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43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32B3-C4DD-4705-A30E-19095C9059FE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8C56-4C5D-4FA7-9A23-7684F00206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39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32B3-C4DD-4705-A30E-19095C9059FE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8C56-4C5D-4FA7-9A23-7684F00206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464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32B3-C4DD-4705-A30E-19095C9059FE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8C56-4C5D-4FA7-9A23-7684F00206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942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32B3-C4DD-4705-A30E-19095C9059FE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8C56-4C5D-4FA7-9A23-7684F00206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57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32B3-C4DD-4705-A30E-19095C9059FE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8C56-4C5D-4FA7-9A23-7684F00206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313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32B3-C4DD-4705-A30E-19095C9059FE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8C56-4C5D-4FA7-9A23-7684F00206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45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32B3-C4DD-4705-A30E-19095C9059FE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8C56-4C5D-4FA7-9A23-7684F00206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941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32B3-C4DD-4705-A30E-19095C9059FE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8C56-4C5D-4FA7-9A23-7684F00206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288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32B3-C4DD-4705-A30E-19095C9059FE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48C56-4C5D-4FA7-9A23-7684F00206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286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i="1" u="sng" dirty="0" smtClean="0"/>
              <a:t>UNIDAD 1:</a:t>
            </a:r>
            <a:r>
              <a:rPr lang="es-CL" dirty="0" smtClean="0"/>
              <a:t> </a:t>
            </a:r>
            <a:r>
              <a:rPr lang="es-ES" dirty="0" smtClean="0"/>
              <a:t>LA </a:t>
            </a:r>
            <a:r>
              <a:rPr lang="es-ES" dirty="0"/>
              <a:t>QUÍMICA, LA CIENCIA FUNDAMENTAL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b="1" dirty="0" smtClean="0">
                <a:solidFill>
                  <a:srgbClr val="7030A0"/>
                </a:solidFill>
              </a:rPr>
              <a:t>ÁNGELA GRILLO AVACA</a:t>
            </a:r>
          </a:p>
          <a:p>
            <a:r>
              <a:rPr lang="es-CL" b="1" dirty="0" smtClean="0">
                <a:solidFill>
                  <a:srgbClr val="7030A0"/>
                </a:solidFill>
              </a:rPr>
              <a:t>PROFESORA DE CIENCIAS MENCIÓN QUÍMICA</a:t>
            </a:r>
            <a:endParaRPr lang="es-CL" b="1" dirty="0">
              <a:solidFill>
                <a:srgbClr val="7030A0"/>
              </a:solidFill>
            </a:endParaRPr>
          </a:p>
        </p:txBody>
      </p:sp>
      <p:sp>
        <p:nvSpPr>
          <p:cNvPr id="4" name="AutoShape 2" descr="Resultado de imagen para preuniversitario futu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6" name="Picture 2" descr="C:\Users\cmora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5688"/>
            <a:ext cx="3143611" cy="7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74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84152"/>
            <a:ext cx="10515600" cy="1325563"/>
          </a:xfrm>
        </p:spPr>
        <p:txBody>
          <a:bodyPr/>
          <a:lstStyle/>
          <a:p>
            <a:pPr algn="ctr"/>
            <a:r>
              <a:rPr lang="es-ES" b="1" i="1" u="sng" cap="all" dirty="0">
                <a:solidFill>
                  <a:srgbClr val="FF0000"/>
                </a:solidFill>
              </a:rPr>
              <a:t>Cambios Físicos</a:t>
            </a:r>
            <a:endParaRPr lang="es-CL" b="1" i="1" u="sng" cap="all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54580" y="1825625"/>
            <a:ext cx="6099220" cy="4351338"/>
          </a:xfrm>
        </p:spPr>
        <p:txBody>
          <a:bodyPr/>
          <a:lstStyle/>
          <a:p>
            <a:pPr algn="just"/>
            <a:r>
              <a:rPr lang="es-ES" dirty="0"/>
              <a:t>Son aquellos cambios que no generan la creación de nuevas sustancias, lo que significa que no existen cambios en la composición de la materia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75" y="2458277"/>
            <a:ext cx="4499000" cy="3086033"/>
          </a:xfrm>
          <a:prstGeom prst="rect">
            <a:avLst/>
          </a:prstGeom>
        </p:spPr>
      </p:pic>
      <p:pic>
        <p:nvPicPr>
          <p:cNvPr id="6" name="Picture 2" descr="C:\Users\cmora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5688"/>
            <a:ext cx="3143611" cy="7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3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u="sng" cap="all" dirty="0">
                <a:solidFill>
                  <a:srgbClr val="FF0000"/>
                </a:solidFill>
              </a:rPr>
              <a:t>Cambios Químicos</a:t>
            </a:r>
            <a:endParaRPr lang="es-CL" b="1" i="1" u="sng" cap="all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817180" cy="4351338"/>
          </a:xfrm>
        </p:spPr>
        <p:txBody>
          <a:bodyPr/>
          <a:lstStyle/>
          <a:p>
            <a:pPr algn="just"/>
            <a:r>
              <a:rPr lang="es-ES" dirty="0"/>
              <a:t>Son aquellos cambios en la materia que originan la formación de nuevas sustancias, lo que indica que existieron reacciones químicas, formándose nuevos productos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912" y="3539364"/>
            <a:ext cx="6348650" cy="209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524" y="3581220"/>
            <a:ext cx="2266893" cy="2200500"/>
          </a:xfrm>
          <a:prstGeom prst="rect">
            <a:avLst/>
          </a:prstGeom>
        </p:spPr>
      </p:pic>
      <p:pic>
        <p:nvPicPr>
          <p:cNvPr id="7" name="Picture 2" descr="C:\Users\cmora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5688"/>
            <a:ext cx="3143611" cy="7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6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9260" y="1415701"/>
            <a:ext cx="10515600" cy="1325563"/>
          </a:xfrm>
        </p:spPr>
        <p:txBody>
          <a:bodyPr/>
          <a:lstStyle/>
          <a:p>
            <a:pPr algn="r"/>
            <a:r>
              <a:rPr lang="es-ES" cap="all" dirty="0" smtClean="0"/>
              <a:t>   </a:t>
            </a:r>
            <a:r>
              <a:rPr lang="es-ES" b="1" i="1" u="sng" cap="all" dirty="0">
                <a:solidFill>
                  <a:srgbClr val="FF0000"/>
                </a:solidFill>
              </a:rPr>
              <a:t>Unidades de Medidas de la Materia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62895"/>
            <a:ext cx="10515600" cy="3614067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20" y="2078482"/>
            <a:ext cx="6671256" cy="4283474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7405352" y="3799268"/>
            <a:ext cx="1777285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9298546" y="3786389"/>
            <a:ext cx="2055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S.I (Sistema Internacional de medida.</a:t>
            </a:r>
            <a:endParaRPr lang="es-CL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20" y="6365472"/>
            <a:ext cx="6732557" cy="480897"/>
          </a:xfrm>
          <a:prstGeom prst="rect">
            <a:avLst/>
          </a:prstGeom>
        </p:spPr>
      </p:pic>
      <p:pic>
        <p:nvPicPr>
          <p:cNvPr id="9" name="Picture 2" descr="C:\Users\cmora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5688"/>
            <a:ext cx="3143611" cy="7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4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4458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u="sng" cap="all" dirty="0">
                <a:solidFill>
                  <a:srgbClr val="FF0000"/>
                </a:solidFill>
              </a:rPr>
              <a:t>Unidades de temperatura termodinámica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5169" y="2506662"/>
            <a:ext cx="7133823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El kelvin, unidad de temperatura termodinámica, es la fracción 1/273,16 de la temperatura termodinámica del punto triple del agua.</a:t>
            </a:r>
            <a:endParaRPr lang="es-CL" dirty="0"/>
          </a:p>
          <a:p>
            <a:pPr algn="just"/>
            <a:r>
              <a:rPr lang="es-ES" dirty="0"/>
              <a:t>La unidad de temperatura Celsius es el grado Celsius, símbolo </a:t>
            </a:r>
            <a:r>
              <a:rPr lang="es-ES" dirty="0" err="1"/>
              <a:t>ºC</a:t>
            </a:r>
            <a:r>
              <a:rPr lang="es-ES" dirty="0"/>
              <a:t>, igual a la unidad kelvin por definición. Un intervalo o una diferencia de temperatura puede expresarse tanto en kelvin como en grados Celsius. El valor numérico de una temperatura Celsius expresada en grados Celsius está dada por la relación:</a:t>
            </a:r>
            <a:endParaRPr lang="es-CL" dirty="0"/>
          </a:p>
          <a:p>
            <a:pPr marL="0" indent="0" algn="ctr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>t/º C = T/K - 273,15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AutoShape 2" descr="Resultado de imagen para grados kel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170" y="2865437"/>
            <a:ext cx="3705446" cy="3033087"/>
          </a:xfrm>
          <a:prstGeom prst="rect">
            <a:avLst/>
          </a:prstGeom>
        </p:spPr>
      </p:pic>
      <p:pic>
        <p:nvPicPr>
          <p:cNvPr id="7" name="Picture 2" descr="C:\Users\cmora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5688"/>
            <a:ext cx="3143611" cy="7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5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952" y="1339500"/>
            <a:ext cx="10515600" cy="1325563"/>
          </a:xfrm>
        </p:spPr>
        <p:txBody>
          <a:bodyPr/>
          <a:lstStyle/>
          <a:p>
            <a:pPr algn="ctr"/>
            <a:r>
              <a:rPr lang="es-ES" i="1" u="sng" cap="all" dirty="0">
                <a:solidFill>
                  <a:srgbClr val="FF0000"/>
                </a:solidFill>
              </a:rPr>
              <a:t>Unidad de cantidad de sustancia (mol)</a:t>
            </a:r>
            <a:r>
              <a:rPr lang="es-CL" i="1" u="sng" cap="all" dirty="0">
                <a:solidFill>
                  <a:srgbClr val="FF0000"/>
                </a:solidFill>
              </a:rPr>
              <a:t/>
            </a:r>
            <a:br>
              <a:rPr lang="es-CL" i="1" u="sng" cap="all" dirty="0">
                <a:solidFill>
                  <a:srgbClr val="FF0000"/>
                </a:solidFill>
              </a:rPr>
            </a:br>
            <a:endParaRPr lang="es-CL" i="1" u="sng" cap="all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6798" y="2075248"/>
            <a:ext cx="7681574" cy="4351338"/>
          </a:xfrm>
        </p:spPr>
        <p:txBody>
          <a:bodyPr/>
          <a:lstStyle/>
          <a:p>
            <a:r>
              <a:rPr lang="es-ES" dirty="0"/>
              <a:t>El mol es la cantidad de sustancia de un sistema que tiene tantas entidades elementales como hay átomos en 0,012 kilogramos de carbono 12; su símbolo es el "mol".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98" y="4097292"/>
            <a:ext cx="3137213" cy="2355368"/>
          </a:xfrm>
          <a:prstGeom prst="rect">
            <a:avLst/>
          </a:prstGeom>
        </p:spPr>
      </p:pic>
      <p:pic>
        <p:nvPicPr>
          <p:cNvPr id="5122" name="Picture 2" descr="Resultado de imagen para mol quim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49" y="4351050"/>
            <a:ext cx="31527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Resultado de imagen para avogad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88" y="2075248"/>
            <a:ext cx="2076450" cy="2200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C:\Users\cmora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565688"/>
            <a:ext cx="3143611" cy="7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52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b="1" i="1" u="sng" dirty="0" smtClean="0">
                <a:solidFill>
                  <a:srgbClr val="FF0000"/>
                </a:solidFill>
              </a:rPr>
              <a:t>¿</a:t>
            </a:r>
            <a:r>
              <a:rPr lang="es-ES" b="1" i="1" u="sng" dirty="0">
                <a:solidFill>
                  <a:srgbClr val="FF0000"/>
                </a:solidFill>
              </a:rPr>
              <a:t>QUÉ ES LA QUÍMICA?</a:t>
            </a:r>
            <a:endParaRPr lang="es-CL" b="1" i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55813"/>
            <a:ext cx="5330780" cy="412115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C</a:t>
            </a:r>
            <a:r>
              <a:rPr lang="es-ES" dirty="0" smtClean="0"/>
              <a:t>iencia </a:t>
            </a:r>
            <a:r>
              <a:rPr lang="es-ES" dirty="0"/>
              <a:t>que se preocupa del estudio de la composición, estructura y transformaciones que experimenta la materia, como asimismo de la relación de estos cambios con la </a:t>
            </a:r>
            <a:r>
              <a:rPr lang="es-ES" dirty="0" smtClean="0"/>
              <a:t>energía.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Ciencias experimental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68" y="2055813"/>
            <a:ext cx="3873275" cy="19366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4753914"/>
            <a:ext cx="28575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echa derecha 6"/>
          <p:cNvSpPr/>
          <p:nvPr/>
        </p:nvSpPr>
        <p:spPr>
          <a:xfrm>
            <a:off x="5384174" y="5512158"/>
            <a:ext cx="2523454" cy="79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2" descr="C:\Users\cmora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2955"/>
            <a:ext cx="3143611" cy="7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i="1" u="sng" dirty="0" smtClean="0">
                <a:solidFill>
                  <a:srgbClr val="FF0000"/>
                </a:solidFill>
              </a:rPr>
              <a:t>ANTOINE LAVOISIER</a:t>
            </a:r>
            <a:endParaRPr lang="es-CL" b="1" i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83368" y="1825625"/>
            <a:ext cx="5970431" cy="4351338"/>
          </a:xfrm>
        </p:spPr>
        <p:txBody>
          <a:bodyPr/>
          <a:lstStyle/>
          <a:p>
            <a:pPr algn="just"/>
            <a:endParaRPr lang="es-CL" dirty="0" smtClean="0"/>
          </a:p>
          <a:p>
            <a:pPr algn="just"/>
            <a:r>
              <a:rPr lang="es-CL" dirty="0" smtClean="0"/>
              <a:t>Considerado </a:t>
            </a:r>
            <a:r>
              <a:rPr lang="es-CL" dirty="0"/>
              <a:t>el «padre de la química moderna</a:t>
            </a:r>
            <a:r>
              <a:rPr lang="es-CL" dirty="0" smtClean="0"/>
              <a:t>»​ </a:t>
            </a:r>
            <a:r>
              <a:rPr lang="es-CL" dirty="0"/>
              <a:t>por sus estudios sobre la oxidación de los cuerpos, el fenómeno de la respiración animal, el análisis del aire, la ley de conservación de la </a:t>
            </a:r>
            <a:r>
              <a:rPr lang="es-CL" dirty="0" smtClean="0"/>
              <a:t>masa,​ </a:t>
            </a:r>
            <a:r>
              <a:rPr lang="es-CL" dirty="0"/>
              <a:t>la teoría calórica, la combustión y sus estudios sobre la fotosíntesis.</a:t>
            </a:r>
          </a:p>
        </p:txBody>
      </p:sp>
      <p:pic>
        <p:nvPicPr>
          <p:cNvPr id="2050" name="Picture 2" descr="David - Portrait of Monsieur Lavoisier (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58" y="1739989"/>
            <a:ext cx="3713429" cy="428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mora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5688"/>
            <a:ext cx="3143611" cy="7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2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687097"/>
            <a:ext cx="10515600" cy="1325563"/>
          </a:xfrm>
        </p:spPr>
        <p:txBody>
          <a:bodyPr/>
          <a:lstStyle/>
          <a:p>
            <a:pPr algn="ctr"/>
            <a:r>
              <a:rPr lang="es-ES" b="1" i="1" u="sng" dirty="0" smtClean="0">
                <a:solidFill>
                  <a:srgbClr val="FF0000"/>
                </a:solidFill>
              </a:rPr>
              <a:t>LA MATERIA</a:t>
            </a:r>
            <a:r>
              <a:rPr lang="es-CL" b="1" i="1" u="sng" dirty="0">
                <a:solidFill>
                  <a:srgbClr val="FF0000"/>
                </a:solidFill>
              </a:rPr>
              <a:t/>
            </a:r>
            <a:br>
              <a:rPr lang="es-CL" b="1" i="1" u="sng" dirty="0">
                <a:solidFill>
                  <a:srgbClr val="FF0000"/>
                </a:solidFill>
              </a:rPr>
            </a:br>
            <a:endParaRPr lang="es-CL" b="1" i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944414" cy="4351338"/>
          </a:xfrm>
        </p:spPr>
        <p:txBody>
          <a:bodyPr/>
          <a:lstStyle/>
          <a:p>
            <a:pPr algn="just"/>
            <a:r>
              <a:rPr lang="es-ES" dirty="0"/>
              <a:t>Por materia debemos entender </a:t>
            </a:r>
            <a:r>
              <a:rPr lang="es-ES" b="1" dirty="0"/>
              <a:t>“todo aquello que posee masa y ocupa un lugar en el espacio”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617" y="1690688"/>
            <a:ext cx="4984214" cy="2791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183" y="4001294"/>
            <a:ext cx="4271120" cy="2310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2" descr="C:\Users\cmora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5688"/>
            <a:ext cx="3143611" cy="7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6" y="1363148"/>
            <a:ext cx="11552988" cy="5011894"/>
          </a:xfrm>
          <a:prstGeom prst="rect">
            <a:avLst/>
          </a:prstGeom>
        </p:spPr>
      </p:pic>
      <p:pic>
        <p:nvPicPr>
          <p:cNvPr id="9" name="Picture 2" descr="C:\Users\cmora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5688"/>
            <a:ext cx="3143611" cy="7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7173" y="1421448"/>
            <a:ext cx="10515600" cy="1325563"/>
          </a:xfrm>
        </p:spPr>
        <p:txBody>
          <a:bodyPr/>
          <a:lstStyle/>
          <a:p>
            <a:pPr algn="ctr"/>
            <a:r>
              <a:rPr lang="es-ES" b="1" i="1" u="sng" dirty="0" smtClean="0">
                <a:solidFill>
                  <a:srgbClr val="FF0000"/>
                </a:solidFill>
              </a:rPr>
              <a:t>ESTADOS </a:t>
            </a:r>
            <a:r>
              <a:rPr lang="es-ES" b="1" i="1" u="sng" dirty="0">
                <a:solidFill>
                  <a:srgbClr val="FF0000"/>
                </a:solidFill>
              </a:rPr>
              <a:t>FÍSICOS DE LA MATERIA</a:t>
            </a:r>
            <a:r>
              <a:rPr lang="es-CL" b="1" i="1" u="sng" dirty="0">
                <a:solidFill>
                  <a:srgbClr val="FF0000"/>
                </a:solidFill>
              </a:rPr>
              <a:t/>
            </a:r>
            <a:br>
              <a:rPr lang="es-CL" b="1" i="1" u="sng" dirty="0">
                <a:solidFill>
                  <a:srgbClr val="FF0000"/>
                </a:solidFill>
              </a:rPr>
            </a:br>
            <a:endParaRPr lang="es-CL" b="1" i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217" y="2368065"/>
            <a:ext cx="10515600" cy="4351338"/>
          </a:xfrm>
        </p:spPr>
        <p:txBody>
          <a:bodyPr/>
          <a:lstStyle/>
          <a:p>
            <a:r>
              <a:rPr lang="es-ES" b="1" i="1" u="sng" dirty="0"/>
              <a:t>Estado </a:t>
            </a:r>
            <a:r>
              <a:rPr lang="es-ES" b="1" i="1" u="sng" dirty="0" smtClean="0"/>
              <a:t>Sólido</a:t>
            </a:r>
            <a:r>
              <a:rPr lang="es-ES" dirty="0" smtClean="0"/>
              <a:t>: </a:t>
            </a:r>
            <a:r>
              <a:rPr lang="es-CL" dirty="0"/>
              <a:t>Se caracteriza porque opone resistencia a cambios de forma y de volumen. Sus partículas se encuentran juntas y también se ven correctamente ordenada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312" y="3800271"/>
            <a:ext cx="3259554" cy="21690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010" y="3780209"/>
            <a:ext cx="4816699" cy="2709393"/>
          </a:xfrm>
          <a:prstGeom prst="rect">
            <a:avLst/>
          </a:prstGeom>
        </p:spPr>
      </p:pic>
      <p:pic>
        <p:nvPicPr>
          <p:cNvPr id="7" name="Picture 2" descr="C:\Users\cmora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5688"/>
            <a:ext cx="3143611" cy="7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263" y="365125"/>
            <a:ext cx="3992786" cy="2657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614115" cy="4351338"/>
          </a:xfrm>
        </p:spPr>
        <p:txBody>
          <a:bodyPr/>
          <a:lstStyle/>
          <a:p>
            <a:pPr algn="just"/>
            <a:r>
              <a:rPr lang="es-ES" b="1" i="1" u="sng" dirty="0"/>
              <a:t>Estado </a:t>
            </a:r>
            <a:r>
              <a:rPr lang="es-ES" b="1" i="1" u="sng" dirty="0" smtClean="0"/>
              <a:t>Líquido</a:t>
            </a:r>
            <a:r>
              <a:rPr lang="es-ES" b="1" i="1" dirty="0" smtClean="0"/>
              <a:t>: </a:t>
            </a:r>
            <a:r>
              <a:rPr lang="es-CL" dirty="0" smtClean="0"/>
              <a:t>estado </a:t>
            </a:r>
            <a:r>
              <a:rPr lang="es-CL" dirty="0"/>
              <a:t>de la materia que se considera intermedio entre la solidez y lo gaseoso, ya que sus partículas se encuentran lo bastante juntas para conservar una cohesión mínima, a la vez que lo suficientemente dispersas para permitir la fluidez y el cambio de </a:t>
            </a:r>
            <a:r>
              <a:rPr lang="es-CL" dirty="0" smtClean="0"/>
              <a:t>forma.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757" y="3663502"/>
            <a:ext cx="4451797" cy="2782373"/>
          </a:xfrm>
          <a:prstGeom prst="rect">
            <a:avLst/>
          </a:prstGeom>
        </p:spPr>
      </p:pic>
      <p:pic>
        <p:nvPicPr>
          <p:cNvPr id="7" name="Picture 2" descr="C:\Users\cmora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5688"/>
            <a:ext cx="3143611" cy="7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1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825624"/>
            <a:ext cx="6000482" cy="503237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b="1" u="sng" dirty="0" smtClean="0"/>
              <a:t>Estado Gaseoso: </a:t>
            </a:r>
            <a:r>
              <a:rPr lang="es-ES" dirty="0" smtClean="0"/>
              <a:t>S</a:t>
            </a:r>
            <a:r>
              <a:rPr lang="es-CL" dirty="0" smtClean="0"/>
              <a:t>e caracteriza </a:t>
            </a:r>
            <a:r>
              <a:rPr lang="es-CL" dirty="0"/>
              <a:t>por </a:t>
            </a:r>
            <a:r>
              <a:rPr lang="es-CL" dirty="0" smtClean="0"/>
              <a:t>tener  sus</a:t>
            </a:r>
            <a:r>
              <a:rPr lang="es-CL" dirty="0"/>
              <a:t> partículas constitutivas poco unidas entre </a:t>
            </a:r>
            <a:r>
              <a:rPr lang="es-CL" dirty="0" smtClean="0"/>
              <a:t>sí. </a:t>
            </a:r>
          </a:p>
          <a:p>
            <a:pPr algn="just"/>
            <a:r>
              <a:rPr lang="es-CL" dirty="0" smtClean="0"/>
              <a:t>Esto </a:t>
            </a:r>
            <a:r>
              <a:rPr lang="es-CL" dirty="0"/>
              <a:t>último se debe a que presentan entre sí una fuerza de atracción muy leve, lo cual se traduce en que los gases carezcan de forma y de volumen definidos, tomando las del recipiente que los contenga, y tengan además una bajísima densidad, puesto que sus partículas se encuentran en un estado de relativo desorden, moviéndose o vibrando muy velozmente.</a:t>
            </a:r>
          </a:p>
          <a:p>
            <a:pPr marL="0" indent="0">
              <a:buNone/>
            </a:pP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231" y="365125"/>
            <a:ext cx="4109570" cy="20547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87" y="3254329"/>
            <a:ext cx="3772616" cy="2425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C:\Users\cmora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5688"/>
            <a:ext cx="3143611" cy="7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0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949" y="952594"/>
            <a:ext cx="10515600" cy="1325563"/>
          </a:xfrm>
        </p:spPr>
        <p:txBody>
          <a:bodyPr/>
          <a:lstStyle/>
          <a:p>
            <a:pPr algn="ctr"/>
            <a:r>
              <a:rPr lang="es-ES" b="1" i="1" u="sng" cap="all" dirty="0">
                <a:solidFill>
                  <a:srgbClr val="FF0000"/>
                </a:solidFill>
              </a:rPr>
              <a:t>Cambios de Estado de la Materia</a:t>
            </a:r>
            <a:endParaRPr lang="es-CL" b="1" i="1" u="sng" cap="all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62" y="1996106"/>
            <a:ext cx="6672492" cy="4981501"/>
          </a:xfrm>
          <a:prstGeom prst="rect">
            <a:avLst/>
          </a:prstGeom>
        </p:spPr>
      </p:pic>
      <p:pic>
        <p:nvPicPr>
          <p:cNvPr id="6" name="Picture 2" descr="C:\Users\cmora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5688"/>
            <a:ext cx="3143611" cy="7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88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343</Words>
  <Application>Microsoft Office PowerPoint</Application>
  <PresentationFormat>Personalizado</PresentationFormat>
  <Paragraphs>36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UNIDAD 1: LA QUÍMICA, LA CIENCIA FUNDAMENTAL </vt:lpstr>
      <vt:lpstr> ¿QUÉ ES LA QUÍMICA?</vt:lpstr>
      <vt:lpstr>ANTOINE LAVOISIER</vt:lpstr>
      <vt:lpstr>LA MATERIA </vt:lpstr>
      <vt:lpstr>Presentación de PowerPoint</vt:lpstr>
      <vt:lpstr>ESTADOS FÍSICOS DE LA MATERIA </vt:lpstr>
      <vt:lpstr>Presentación de PowerPoint</vt:lpstr>
      <vt:lpstr>Presentación de PowerPoint</vt:lpstr>
      <vt:lpstr>Cambios de Estado de la Materia</vt:lpstr>
      <vt:lpstr>Cambios Físicos</vt:lpstr>
      <vt:lpstr>Cambios Químicos</vt:lpstr>
      <vt:lpstr>   Unidades de Medidas de la Materia </vt:lpstr>
      <vt:lpstr>Unidades de temperatura termodinámica </vt:lpstr>
      <vt:lpstr>Unidad de cantidad de sustancia (mol)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 LA QUÍMICA, LA CIENCIA FUNDAMENTAL</dc:title>
  <dc:creator>Angela</dc:creator>
  <cp:lastModifiedBy>HP</cp:lastModifiedBy>
  <cp:revision>8</cp:revision>
  <dcterms:created xsi:type="dcterms:W3CDTF">2020-03-26T00:48:11Z</dcterms:created>
  <dcterms:modified xsi:type="dcterms:W3CDTF">2020-03-26T02:18:02Z</dcterms:modified>
</cp:coreProperties>
</file>