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4" r:id="rId4"/>
    <p:sldId id="281" r:id="rId5"/>
    <p:sldId id="265" r:id="rId6"/>
    <p:sldId id="263" r:id="rId7"/>
    <p:sldId id="293" r:id="rId8"/>
    <p:sldId id="294" r:id="rId9"/>
    <p:sldId id="29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7" r:id="rId21"/>
    <p:sldId id="287" r:id="rId22"/>
    <p:sldId id="288" r:id="rId23"/>
    <p:sldId id="289" r:id="rId24"/>
    <p:sldId id="291" r:id="rId25"/>
    <p:sldId id="276" r:id="rId26"/>
    <p:sldId id="277" r:id="rId27"/>
    <p:sldId id="278" r:id="rId28"/>
    <p:sldId id="279" r:id="rId29"/>
    <p:sldId id="280" r:id="rId30"/>
    <p:sldId id="259" r:id="rId31"/>
    <p:sldId id="260" r:id="rId32"/>
    <p:sldId id="261" r:id="rId33"/>
    <p:sldId id="262" r:id="rId34"/>
    <p:sldId id="283" r:id="rId35"/>
    <p:sldId id="282" r:id="rId36"/>
    <p:sldId id="285" r:id="rId37"/>
    <p:sldId id="286" r:id="rId38"/>
    <p:sldId id="292" r:id="rId3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22:07:4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22:09:4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24575,'0'-7'0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0F43-09ED-4DC5-A2B3-E85BC7177A00}" type="datetimeFigureOut">
              <a:rPr lang="es-CL" smtClean="0"/>
              <a:pPr/>
              <a:t>30/03/2023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700CF-9C71-4720-AC5D-5D0A97CF544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21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6F0B-9A6C-41B5-9C03-7035F3B419A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4EF7-C056-4A79-83F5-693B9EA5D102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850D-6B53-484A-A34E-6599E470E01B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8003-C143-450B-AADA-92FE0D993562}" type="datetimeFigureOut">
              <a:rPr lang="es-MX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F5CD-87DF-4B98-8F99-0654C95C21D0}" type="slidenum">
              <a:rPr lang="es-MX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11E7-7E52-4DA0-99C1-68A66E2B55CA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4CF1-88F5-4D8C-B06E-166A75CDD3D6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3B10-ECE2-4AB9-9ECE-5BBAA3DFDD1E}" type="datetimeFigureOut">
              <a:rPr lang="es-MX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5A5C-5A9A-4A9B-88CF-2FA23BF33F3B}" type="slidenum">
              <a:rPr lang="es-MX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19A3-A1AC-4845-AE96-C76DF3C6D06A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C692-DF44-40B5-8FB7-F6BAFB09B62A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9128-3B76-4E72-836F-29485399331A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C888-9C62-4E90-9ECF-B8EF17CDEB4F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7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A67D-F9DD-4F7A-9A1A-989F8BB14C51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9D53-975D-49B7-BB5D-C08179677BF2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3259-4F34-42F3-AAB9-3F843157855B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1529-F2DC-4D4E-A0EF-9A1BC332CBD9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9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56E4-1839-4D5A-AAF0-D8E7D3BEC5B7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F067-4C12-4B22-AAB8-2C4A26FEAD5F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EDA-8417-4299-80E7-52B2821F67E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6B13-CB72-49F9-A5F7-A149B75DA1BF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AF72-C51B-4913-9E89-BD896A1DDE83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0652-0630-40CB-85D9-AE2F16FCFD4F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4A6B-ED49-4264-A04A-E74A81EDDE1A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0F88-5A62-49CD-B736-EF30CC7C9BDD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8445-40BA-4899-8964-12ED51B0AA53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1722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76962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467100"/>
            <a:ext cx="76962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4C3C-4F04-4AD6-B847-5276A04F0DBA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26902"/>
      </p:ext>
    </p:extLst>
  </p:cSld>
  <p:clrMapOvr>
    <a:masterClrMapping/>
  </p:clrMapOvr>
  <p:transition>
    <p:randomBar/>
    <p:sndAc>
      <p:stSnd>
        <p:snd r:embed="rId1" name="sonido1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1722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7719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295400"/>
            <a:ext cx="37719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467100"/>
            <a:ext cx="37719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4D43-93CA-49D4-B085-85B24A0133C0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0555"/>
      </p:ext>
    </p:extLst>
  </p:cSld>
  <p:clrMapOvr>
    <a:masterClrMapping/>
  </p:clrMapOvr>
  <p:transition>
    <p:randomBar/>
    <p:sndAc>
      <p:stSnd>
        <p:snd r:embed="rId1" name="sonido1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1722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7719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7719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E54B-3009-494B-905B-BAE3B9381E77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6876"/>
      </p:ext>
    </p:extLst>
  </p:cSld>
  <p:clrMapOvr>
    <a:masterClrMapping/>
  </p:clrMapOvr>
  <p:transition>
    <p:randomBar/>
    <p:sndAc>
      <p:stSnd>
        <p:snd r:embed="rId1" name="sonido1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8262-5CAE-47BC-AA37-0EC19B2A4FD8}" type="slidenum">
              <a:rPr lang="es-E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A0E3-E8C2-483D-827B-5A1D699EB7A2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B0-55D4-4010-96AD-3736A657FC54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B4A5-7335-4605-8C64-29C8C1474FE6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7E74-B441-4EB9-A10F-8CA0EF263464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51DD-4B36-4119-9384-8A54B5B6839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E01-E800-43DC-A1F6-FD146D173EB0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78B-551C-416D-9E4C-F9C9694B6969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B87D-A29F-4425-AF50-10C85422D59F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E7A0-CEB6-41C5-8C66-5CFD00743B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58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458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D6C0F-F41F-4BB9-AE0B-DC608AA338C2}" type="datetimeFigureOut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30/03/2023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3E0E9-AD59-4961-B3D5-39261B697292}" type="slidenum">
              <a:rPr lang="es-MX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4585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9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s/simulation/legacy/sugar-and-salt-solutio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isionlearning.com/library/x_linker.php?moid=20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UHIAIJ1dW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828600" y="116632"/>
            <a:ext cx="7772400" cy="1470025"/>
          </a:xfrm>
        </p:spPr>
        <p:txBody>
          <a:bodyPr>
            <a:noAutofit/>
          </a:bodyPr>
          <a:lstStyle/>
          <a:p>
            <a:r>
              <a:rPr lang="es-CL" sz="6600" b="1" dirty="0"/>
              <a:t>Enlace </a:t>
            </a:r>
            <a:br>
              <a:rPr lang="es-CL" sz="6600" b="1" dirty="0"/>
            </a:br>
            <a:r>
              <a:rPr lang="es-CL" sz="6600" b="1" dirty="0"/>
              <a:t>Químico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9712" y="4412704"/>
            <a:ext cx="6400800" cy="1752600"/>
          </a:xfrm>
        </p:spPr>
        <p:txBody>
          <a:bodyPr/>
          <a:lstStyle/>
          <a:p>
            <a:pPr algn="r"/>
            <a:r>
              <a:rPr lang="es-CL" b="1" dirty="0">
                <a:solidFill>
                  <a:schemeClr val="tx1"/>
                </a:solidFill>
              </a:rPr>
              <a:t>Stephanie A. Garrido Salgado</a:t>
            </a:r>
          </a:p>
          <a:p>
            <a:pPr algn="r"/>
            <a:r>
              <a:rPr lang="es-CL" b="1" dirty="0">
                <a:solidFill>
                  <a:schemeClr val="tx1"/>
                </a:solidFill>
              </a:rPr>
              <a:t>Químico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0811-87A2-4C77-AB7B-E8086D4E38EC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0B4B2FF-F7CB-483A-A1C8-D2BC522D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62736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S_tradnl" b="1" dirty="0"/>
              <a:t>Según el tipo de átomos que se unen:</a:t>
            </a:r>
            <a:endParaRPr lang="es-ES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80000"/>
              </a:spcBef>
              <a:defRPr/>
            </a:pPr>
            <a:r>
              <a:rPr lang="es-ES_tradnl" b="1" dirty="0"/>
              <a:t>Metal – No metal:</a:t>
            </a:r>
            <a:r>
              <a:rPr lang="es-ES_tradnl" dirty="0"/>
              <a:t> Uno cede y otro capta electrones (cationes y aniones).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defRPr/>
            </a:pPr>
            <a:r>
              <a:rPr lang="es-ES_tradnl" b="1" dirty="0"/>
              <a:t>No metal – No metal:</a:t>
            </a:r>
            <a:r>
              <a:rPr lang="es-ES_tradnl" dirty="0"/>
              <a:t> Ambos captan electrones, comparten electrones.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defRPr/>
            </a:pPr>
            <a:r>
              <a:rPr lang="es-ES_tradnl" b="1" dirty="0"/>
              <a:t>Metal – Metal:</a:t>
            </a:r>
            <a:r>
              <a:rPr lang="es-ES_tradnl" dirty="0"/>
              <a:t> Ambos ceden electrones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4D95-C9C0-4389-ADCF-8474E7CA42B7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AC233BC-5F2D-4AEC-8649-E29F480D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82" y="-2791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/>
              <a:t>“Molécula” de   NaCl</a:t>
            </a:r>
            <a:endParaRPr lang="es-ES" sz="4000" b="1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476375" y="2959100"/>
            <a:ext cx="43703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3800">
                <a:cs typeface="Arial" charset="0"/>
              </a:rPr>
              <a:t> </a:t>
            </a:r>
            <a:r>
              <a:rPr lang="es-ES" sz="1000"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9221" name="Picture 5" descr="quimic34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11188" y="2924175"/>
            <a:ext cx="7942262" cy="1219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35375" y="5157788"/>
            <a:ext cx="3874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Diagramas de Lewis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1037-5907-4D2A-9B7B-14B9C434E54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0EE86A6-B65B-4367-B013-D3BF7D99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17" y="45311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/>
              <a:t>“Molécula” de   MgF</a:t>
            </a:r>
            <a:r>
              <a:rPr lang="es-ES_tradnl" sz="4000" b="1" baseline="-25000"/>
              <a:t>2</a:t>
            </a:r>
            <a:endParaRPr lang="es-ES" sz="4000" b="1"/>
          </a:p>
        </p:txBody>
      </p:sp>
      <p:pic>
        <p:nvPicPr>
          <p:cNvPr id="10245" name="Picture 5" descr="Mg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2349500"/>
            <a:ext cx="8982075" cy="174307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3229-5782-4714-AB2D-8D081770A6DB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18562AF-3C3B-4F4A-BC9D-6761FD4C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8140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/>
              <a:t>Moléculas de  H</a:t>
            </a:r>
            <a:r>
              <a:rPr lang="es-ES_tradnl" sz="4000" b="1" baseline="-25000"/>
              <a:t>2    </a:t>
            </a:r>
            <a:r>
              <a:rPr lang="es-ES_tradnl" sz="4000" b="1"/>
              <a:t>y</a:t>
            </a:r>
            <a:r>
              <a:rPr lang="es-ES_tradnl" sz="4000" b="1" baseline="-25000"/>
              <a:t>    </a:t>
            </a:r>
            <a:r>
              <a:rPr lang="es-ES_tradnl" sz="4000" b="1"/>
              <a:t>O</a:t>
            </a:r>
            <a:r>
              <a:rPr lang="es-ES_tradnl" sz="4000" b="1" baseline="-25000"/>
              <a:t>2</a:t>
            </a:r>
            <a:endParaRPr lang="es-ES" sz="4000" b="1"/>
          </a:p>
        </p:txBody>
      </p:sp>
      <p:pic>
        <p:nvPicPr>
          <p:cNvPr id="11268" name="Picture 4" descr="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2856"/>
            <a:ext cx="849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1724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475656" y="4221088"/>
            <a:ext cx="6408712" cy="206210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sz="3200" dirty="0"/>
              <a:t>Cada pareja de e</a:t>
            </a:r>
            <a:r>
              <a:rPr lang="es-ES_tradnl" sz="3200" baseline="30000" dirty="0"/>
              <a:t>–</a:t>
            </a:r>
            <a:r>
              <a:rPr lang="es-ES_tradnl" sz="3200" dirty="0"/>
              <a:t> compartidos forma un enlace.</a:t>
            </a:r>
          </a:p>
          <a:p>
            <a:r>
              <a:rPr lang="es-ES_tradnl" sz="3200" dirty="0"/>
              <a:t>Se pueden formar enlaces sencillos, dobles y triples con el mismo átomo.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4EAC-AF4C-452C-98FF-CE49B99D6887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A1940FD-171F-4E8D-A37F-EEC64C883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4" y="136525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080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ES" sz="4800" b="1" dirty="0"/>
              <a:t>Tipos de enlace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133600"/>
            <a:ext cx="6192837" cy="3992563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defRPr/>
            </a:pPr>
            <a:r>
              <a:rPr lang="es-ES" sz="4400">
                <a:hlinkClick r:id="rId2" action="ppaction://hlinksldjump"/>
              </a:rPr>
              <a:t>Iónico</a:t>
            </a:r>
            <a:endParaRPr lang="es-ES" sz="4400"/>
          </a:p>
          <a:p>
            <a:pPr eaLnBrk="1" hangingPunct="1">
              <a:spcBef>
                <a:spcPct val="80000"/>
              </a:spcBef>
              <a:defRPr/>
            </a:pPr>
            <a:r>
              <a:rPr lang="es-ES" sz="4400">
                <a:hlinkClick r:id="rId3" action="ppaction://hlinksldjump"/>
              </a:rPr>
              <a:t>Metálico</a:t>
            </a:r>
            <a:endParaRPr lang="es-ES" sz="4400"/>
          </a:p>
          <a:p>
            <a:pPr eaLnBrk="1" hangingPunct="1">
              <a:spcBef>
                <a:spcPct val="80000"/>
              </a:spcBef>
              <a:defRPr/>
            </a:pPr>
            <a:r>
              <a:rPr lang="es-ES" sz="4400">
                <a:hlinkClick r:id="rId4" action="ppaction://hlinksldjump"/>
              </a:rPr>
              <a:t>Covalente</a:t>
            </a:r>
            <a:endParaRPr lang="es-ES" sz="440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954B-DE9F-488C-8F96-4C72855590CA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56BD400-8557-4B01-93C6-E6CD96E0C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704" y="5389019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b="1" dirty="0"/>
              <a:t>Enlace iónico</a:t>
            </a:r>
            <a:endParaRPr lang="es-E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18487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dirty="0"/>
              <a:t>El compuesto iónico se forma al reaccionar un </a:t>
            </a:r>
            <a:r>
              <a:rPr lang="es-ES_tradnl" u="sng" dirty="0"/>
              <a:t>metal</a:t>
            </a:r>
            <a:r>
              <a:rPr lang="es-ES_tradnl" dirty="0"/>
              <a:t> con un </a:t>
            </a:r>
            <a:r>
              <a:rPr lang="es-ES_tradnl" u="sng" dirty="0"/>
              <a:t>no metal</a:t>
            </a:r>
            <a:r>
              <a:rPr lang="es-ES_tradnl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dirty="0"/>
              <a:t>Los átomos del metal pierden electrones (se forma un catión) y los acepta el no metal (se forma un anión).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dirty="0"/>
              <a:t>Los iones de distinta carga se atraen eléctricamente, se ordenan y forman una </a:t>
            </a:r>
            <a:r>
              <a:rPr lang="es-ES_tradnl" u="sng" dirty="0"/>
              <a:t>red iónica.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730D-08DF-45F2-8CA5-7B7BAC83E987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80C7BB9-9CA7-4983-A786-E37FF432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29858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/>
              <a:t>Enlace iónico entre Cl y Na: formación del ión Cl</a:t>
            </a:r>
            <a:r>
              <a:rPr lang="es-ES_tradnl" sz="3200" baseline="30000"/>
              <a:t>-</a:t>
            </a:r>
            <a:r>
              <a:rPr lang="es-ES_tradnl" sz="3200"/>
              <a:t> y Na</a:t>
            </a:r>
            <a:r>
              <a:rPr lang="es-ES_tradnl" sz="3200" baseline="30000"/>
              <a:t>+</a:t>
            </a:r>
            <a:endParaRPr lang="es-ES" sz="3200"/>
          </a:p>
        </p:txBody>
      </p:sp>
      <p:pic>
        <p:nvPicPr>
          <p:cNvPr id="21507" name="Picture 3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6792"/>
            <a:ext cx="4062413" cy="313213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 descr="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2" y="1556792"/>
            <a:ext cx="4104009" cy="3168352"/>
          </a:xfrm>
          <a:noFill/>
          <a:ln>
            <a:solidFill>
              <a:srgbClr val="7030A0"/>
            </a:solidFill>
          </a:ln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256-E568-402D-9B55-467CA627A1D6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B5F48A9-C9F2-4760-8E8D-4004C557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079" y="5445224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5400" b="1" u="sng" dirty="0"/>
              <a:t>Redes Iónicas</a:t>
            </a:r>
            <a:endParaRPr lang="es-ES" sz="5400" b="1" u="sng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42988" y="2205038"/>
            <a:ext cx="2735262" cy="3321050"/>
            <a:chOff x="657" y="1389"/>
            <a:chExt cx="1723" cy="2092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1389"/>
              <a:ext cx="1723" cy="1568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2536" name="Rectangle 4"/>
            <p:cNvSpPr>
              <a:spLocks noChangeArrowheads="1"/>
            </p:cNvSpPr>
            <p:nvPr/>
          </p:nvSpPr>
          <p:spPr bwMode="auto">
            <a:xfrm>
              <a:off x="1111" y="3113"/>
              <a:ext cx="754" cy="368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3200" b="1" dirty="0" err="1"/>
                <a:t>NaCl</a:t>
              </a:r>
              <a:r>
                <a:rPr lang="es-ES_tradnl" sz="3200" b="1" dirty="0"/>
                <a:t> </a:t>
              </a:r>
              <a:endParaRPr lang="es-ES" sz="3200" b="1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6213" y="2143125"/>
            <a:ext cx="2700337" cy="3454400"/>
            <a:chOff x="3311" y="1350"/>
            <a:chExt cx="1701" cy="2176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" y="1350"/>
              <a:ext cx="1701" cy="1626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833" y="3158"/>
              <a:ext cx="771" cy="368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3200" b="1" dirty="0" err="1"/>
                <a:t>CsCl</a:t>
              </a:r>
              <a:endParaRPr lang="es-ES" sz="3200" b="1" dirty="0"/>
            </a:p>
          </p:txBody>
        </p:sp>
      </p:grp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E9B9-5B99-45A6-9705-B91B2506E97B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B46757D-3678-45FC-8037-1ED2C32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41" y="0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b="1" u="sng" dirty="0"/>
              <a:t>Propiedades Compuestos Iónicos</a:t>
            </a:r>
            <a:endParaRPr lang="es-ES" b="1" u="sng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Elevados puntos de fusión y ebullición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Solubles en agua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No conducen la electricidad en estado sólido, pero sí en estado disuelto o fundido.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Al intentar deformarlos se rompe el cristal (fragilidad)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244-9992-41B3-A7FC-9ADCBA43D694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868DC8C-3DE1-4D33-A2B2-44F47B90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077" y="5268351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22674F-35F5-774F-94EC-716C8E95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17" y="74182"/>
            <a:ext cx="6447501" cy="635344"/>
          </a:xfrm>
        </p:spPr>
        <p:txBody>
          <a:bodyPr>
            <a:normAutofit/>
          </a:bodyPr>
          <a:lstStyle/>
          <a:p>
            <a:r>
              <a:rPr lang="es-CL" sz="3200" dirty="0"/>
              <a:t>Simulación (Laboratorio)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7C9D7C3-782E-7B4C-9BF4-42C4E544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53" y="1476474"/>
            <a:ext cx="4711405" cy="5248622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CL" sz="1800" dirty="0"/>
              <a:t>Siga las siguientes instrucciones:</a:t>
            </a:r>
          </a:p>
          <a:p>
            <a:pPr marL="0" indent="0" algn="just">
              <a:buNone/>
            </a:pPr>
            <a:r>
              <a:rPr lang="es-CL" sz="1800" dirty="0"/>
              <a:t>1.- Ingrese al link de simulación de soluciones.</a:t>
            </a:r>
          </a:p>
          <a:p>
            <a:pPr marL="0" indent="0" algn="just">
              <a:buNone/>
            </a:pPr>
            <a:r>
              <a:rPr lang="es-CL" sz="1800" dirty="0"/>
              <a:t>2.- Seleccionando la pestaña macro observarás como se genera una mezcla entre un sólido y un líquido.</a:t>
            </a:r>
          </a:p>
          <a:p>
            <a:pPr marL="0" indent="0" algn="just">
              <a:buNone/>
            </a:pPr>
            <a:r>
              <a:rPr lang="es-CL" sz="1800" dirty="0"/>
              <a:t>3.- En el contenedor se muestra 1 litro de agua, agrega toda la sal disponible agitando el frasco. ¿Que observas?, mira el cuadro de concentración de la sal</a:t>
            </a:r>
          </a:p>
          <a:p>
            <a:pPr marL="0" indent="0" algn="just">
              <a:buNone/>
            </a:pPr>
            <a:r>
              <a:rPr lang="es-CL" sz="1800" dirty="0"/>
              <a:t>4.- Abre la llave superior y agrega agua hasta llegar a 2 litros ¿Qué paso con la concentración de la sal?</a:t>
            </a:r>
          </a:p>
          <a:p>
            <a:pPr marL="0" indent="0" algn="just">
              <a:buNone/>
            </a:pPr>
            <a:r>
              <a:rPr lang="es-CL" sz="1800" dirty="0"/>
              <a:t>5.- Comienza a evaporar el agua hasta llegar a un litro ¿notas algún cambio? </a:t>
            </a:r>
          </a:p>
          <a:p>
            <a:pPr marL="0" indent="0" algn="just">
              <a:buNone/>
            </a:pPr>
            <a:r>
              <a:rPr lang="es-CL" sz="1800" dirty="0"/>
              <a:t>6.- Continua evaporando hasta que el agua se evapore totalmente ¿Que observas? </a:t>
            </a:r>
          </a:p>
          <a:p>
            <a:pPr marL="0" indent="0" algn="just">
              <a:buNone/>
            </a:pPr>
            <a:endParaRPr lang="es-CL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59" y="1656523"/>
            <a:ext cx="3782784" cy="381035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CF5CAD65-C797-436B-834A-107B6FE774A4}"/>
              </a:ext>
            </a:extLst>
          </p:cNvPr>
          <p:cNvSpPr txBox="1">
            <a:spLocks/>
          </p:cNvSpPr>
          <p:nvPr/>
        </p:nvSpPr>
        <p:spPr>
          <a:xfrm>
            <a:off x="276317" y="709525"/>
            <a:ext cx="6447501" cy="78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Ingrese al siguiente link:</a:t>
            </a:r>
          </a:p>
          <a:p>
            <a:pPr marL="0" indent="0">
              <a:buNone/>
            </a:pPr>
            <a:r>
              <a:rPr lang="es-CL" dirty="0">
                <a:hlinkClick r:id="rId3"/>
              </a:rPr>
              <a:t>https://phet.colorado.edu/es/simulation/legacy/sugar-and-salt-solutions</a:t>
            </a: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7CD2735-683D-4F9D-A69F-5D3FD726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17" y="163902"/>
            <a:ext cx="2341809" cy="5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5" y="1655286"/>
            <a:ext cx="3456793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 propiedades importantes de las sustancias están relacionadas con la forma en que están unidas sus partículas  (Átomos) y las fuerzas entre ellas, es decir, con el tipo de </a:t>
            </a:r>
            <a:r>
              <a:rPr lang="en-US"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ENLACE</a:t>
            </a:r>
            <a:r>
              <a:rPr lang="en-US" sz="1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existe entre sus partículas.</a:t>
            </a:r>
            <a:endParaRPr lang="en-US" sz="1900" b="1" u="sng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F6EF57EF-D042-41D3-83E8-41A1FE6C1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00A59BB-A268-4F3E-9D41-CA265AF1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29DBD83-924B-432D-BA32-2882212B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84" y="2801264"/>
            <a:ext cx="3809528" cy="1192456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63794DCE-9D34-40DF-AB3F-06DA8ACCD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5006452-918C-4282-A72C-C9692B669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7741" y="5990747"/>
            <a:ext cx="30476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C39F4F1-1761-4F6E-B767-0635311A2AD4}" type="datetime8">
              <a:rPr lang="en-US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3/30/2023 11:57 AM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15112" y="5623560"/>
            <a:ext cx="19002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66E7A0-CEB6-41C5-8C66-5CFD00743BC8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67741" y="6355080"/>
            <a:ext cx="30476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Enlace Químico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404664"/>
            <a:ext cx="358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4800" b="1" dirty="0"/>
              <a:t>Introducción</a:t>
            </a:r>
            <a:r>
              <a:rPr lang="es-CL" sz="4800" dirty="0"/>
              <a:t>:</a:t>
            </a:r>
            <a:endParaRPr lang="es-CL" sz="48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EDA-8417-4299-80E7-52B2821F67E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20</a:t>
            </a:fld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210"/>
            <a:ext cx="8352928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5188C4-9A5D-445F-8FF6-BA3B5799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97" y="728730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EDA-8417-4299-80E7-52B2821F67E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21</a:t>
            </a:fld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6368" cy="64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BA8E8B-F97F-4B95-A0FF-0386B228E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501" y="803445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EDA-8417-4299-80E7-52B2821F67E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22</a:t>
            </a:fld>
            <a:endParaRPr lang="es-C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9788" cy="63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AABA8E4-8EF6-4690-91B4-41517A37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35" y="5509448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2928938" y="76200"/>
            <a:ext cx="6072187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/>
              <a:t>Molécula de clorofila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295400"/>
            <a:ext cx="4405312" cy="4191000"/>
          </a:xfrm>
        </p:spPr>
        <p:txBody>
          <a:bodyPr/>
          <a:lstStyle/>
          <a:p>
            <a:pPr eaLnBrk="1" hangingPunct="1"/>
            <a:r>
              <a:rPr lang="es-ES"/>
              <a:t>El ion magnesio (</a:t>
            </a:r>
            <a:r>
              <a:rPr lang="es-ES">
                <a:solidFill>
                  <a:schemeClr val="accent1"/>
                </a:solidFill>
              </a:rPr>
              <a:t>Mg</a:t>
            </a:r>
            <a:r>
              <a:rPr lang="es-ES" baseline="30000">
                <a:solidFill>
                  <a:schemeClr val="accent1"/>
                </a:solidFill>
              </a:rPr>
              <a:t>+2</a:t>
            </a:r>
            <a:r>
              <a:rPr lang="es-ES"/>
              <a:t>) forma parte de la molécula de </a:t>
            </a:r>
            <a:r>
              <a:rPr lang="es-ES">
                <a:solidFill>
                  <a:schemeClr val="accent1"/>
                </a:solidFill>
              </a:rPr>
              <a:t>clorofila</a:t>
            </a:r>
            <a:r>
              <a:rPr lang="es-ES"/>
              <a:t>, la cual atrapa la energía radiante del Sol en algunas algas y en las plantas verdes.</a:t>
            </a:r>
          </a:p>
          <a:p>
            <a:pPr eaLnBrk="1" hangingPunct="1"/>
            <a:endParaRPr lang="es-MX"/>
          </a:p>
        </p:txBody>
      </p:sp>
      <p:pic>
        <p:nvPicPr>
          <p:cNvPr id="49156" name="Picture 12" descr="Image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95400"/>
            <a:ext cx="3382963" cy="2811463"/>
          </a:xfrm>
        </p:spPr>
      </p:pic>
      <p:pic>
        <p:nvPicPr>
          <p:cNvPr id="49157" name="Picture 14" descr="Image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4286250"/>
            <a:ext cx="1600200" cy="2000250"/>
          </a:xfr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>
                    <a:shade val="90000"/>
                  </a:srgbClr>
                </a:solidFill>
              </a:rPr>
              <a:t>Química</a:t>
            </a: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71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19C82-250C-4DB2-98A2-89AA48A1D212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E7C6174-1012-401E-BEFB-4789871F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33" y="5353197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6510"/>
      </p:ext>
    </p:extLst>
  </p:cSld>
  <p:clrMapOvr>
    <a:masterClrMapping/>
  </p:clrMapOvr>
  <p:transition>
    <p:randomBar/>
    <p:sndAc>
      <p:stSnd>
        <p:snd r:embed="rId2" name="sonido1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_tradnl" b="1" u="sng" dirty="0"/>
              <a:t>Enlace metálico</a:t>
            </a:r>
            <a:endParaRPr lang="es-ES" b="1" u="sng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69325" cy="496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sz="2800" dirty="0"/>
              <a:t>Los átomos del elemento metálico pierden algunos electrones, formándose un </a:t>
            </a:r>
            <a:r>
              <a:rPr lang="es-ES_tradnl" sz="2800" b="1" dirty="0"/>
              <a:t>catión</a:t>
            </a:r>
            <a:r>
              <a:rPr lang="es-ES_tradnl" sz="2800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sz="2800" dirty="0"/>
              <a:t>Se forma al mismo tiempo una </a:t>
            </a:r>
            <a:r>
              <a:rPr lang="es-ES_tradnl" sz="2800" b="1" dirty="0"/>
              <a:t>nube o mar de electrones:</a:t>
            </a:r>
            <a:r>
              <a:rPr lang="es-ES_tradnl" sz="2800" dirty="0"/>
              <a:t> conjunto de electrones libres, </a:t>
            </a:r>
            <a:r>
              <a:rPr lang="es-ES_tradnl" sz="2800" dirty="0" err="1"/>
              <a:t>deslocalizados</a:t>
            </a:r>
            <a:r>
              <a:rPr lang="es-ES_tradnl" sz="2800" dirty="0"/>
              <a:t>, que no pertenecen a ningún átomo en particular.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defRPr/>
            </a:pPr>
            <a:r>
              <a:rPr lang="es-ES_tradnl" sz="2800" dirty="0"/>
              <a:t>Los cationes se repelen entre sí, pero son atraídos por el mar de electrones que hay entre ellos. Se forma así una red metálica.</a:t>
            </a:r>
            <a:endParaRPr lang="es-ES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CE4A-6E83-4D94-B04D-5F362589F688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51BB9EE-6ACF-42F7-B895-1A70B98A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953" y="333375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b="1" u="sng" dirty="0"/>
              <a:t>Propiedades Sustancias Metálicas</a:t>
            </a:r>
            <a:endParaRPr lang="es-ES" b="1" u="sng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Elevados puntos de fusión y ebullición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Insolubles en agua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Conducen la electricidad incluso en estado sólido (sólo se calientan: cambio físico). La conductividad es mayor a bajas temperaturas.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dirty="0"/>
              <a:t>Pueden deformarse sin romperse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E7E1-F0D0-4FC5-976B-D636DA10D0F7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A687BA-3A64-41C5-8925-56948040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1273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7772400" cy="1223963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5400" b="1" u="sng" dirty="0"/>
              <a:t>Enlace Covalente</a:t>
            </a:r>
            <a:endParaRPr lang="es-ES" sz="5400" b="1" u="sng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916832"/>
            <a:ext cx="7775575" cy="3433762"/>
          </a:xfrm>
        </p:spPr>
        <p:txBody>
          <a:bodyPr>
            <a:noAutofit/>
          </a:bodyPr>
          <a:lstStyle/>
          <a:p>
            <a:pPr eaLnBrk="1" hangingPunct="1">
              <a:spcBef>
                <a:spcPct val="60000"/>
              </a:spcBef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Los compuestos covalentes se originan por la compartición de electrones entre átomos no metálicos. 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Electrones muy localizados.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2A10-95DC-43E0-90E2-A15D9AF0B267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DA25FB6-068A-4587-AD7F-892C80B8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09018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31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4800" b="1" u="sng" dirty="0"/>
              <a:t>Redes Covalentes</a:t>
            </a:r>
            <a:endParaRPr lang="es-ES" sz="4800" u="sng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4213" y="1988989"/>
            <a:ext cx="3527425" cy="3024187"/>
            <a:chOff x="3243" y="1045"/>
            <a:chExt cx="2222" cy="1905"/>
          </a:xfrm>
        </p:grpSpPr>
        <p:pic>
          <p:nvPicPr>
            <p:cNvPr id="358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2" y="1045"/>
              <a:ext cx="1405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Rectangle 8"/>
            <p:cNvSpPr>
              <a:spLocks noChangeArrowheads="1"/>
            </p:cNvSpPr>
            <p:nvPr/>
          </p:nvSpPr>
          <p:spPr bwMode="auto">
            <a:xfrm>
              <a:off x="3243" y="2432"/>
              <a:ext cx="222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 u="sng" dirty="0"/>
                <a:t>Diamante</a:t>
              </a:r>
              <a:r>
                <a:rPr lang="es-ES" sz="2400" b="1" dirty="0"/>
                <a:t>: tetraedros de átomos de carbono</a:t>
              </a:r>
              <a:endParaRPr lang="es-ES" sz="2400" b="1" u="sng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48263" y="1988418"/>
            <a:ext cx="3024187" cy="2952750"/>
            <a:chOff x="476" y="1045"/>
            <a:chExt cx="1905" cy="1860"/>
          </a:xfrm>
        </p:grpSpPr>
        <p:pic>
          <p:nvPicPr>
            <p:cNvPr id="3584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1045"/>
              <a:ext cx="150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Rectangle 15"/>
            <p:cNvSpPr>
              <a:spLocks noChangeArrowheads="1"/>
            </p:cNvSpPr>
            <p:nvPr/>
          </p:nvSpPr>
          <p:spPr bwMode="auto">
            <a:xfrm>
              <a:off x="476" y="2387"/>
              <a:ext cx="19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 u="sng"/>
                <a:t>Grafito</a:t>
              </a:r>
              <a:r>
                <a:rPr lang="es-ES" sz="2400" b="1"/>
                <a:t>: láminas de átomos de carbono</a:t>
              </a:r>
              <a:endParaRPr lang="es-ES" sz="2400" b="1" u="sng"/>
            </a:p>
          </p:txBody>
        </p:sp>
      </p:grp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BF27-446A-406B-8C2E-738A94FB4D53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27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15E6CD-FDC9-4510-B024-6C49F5EB6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76" y="149259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315118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sz="4000" b="1" u="sng" dirty="0"/>
              <a:t>Puente de hidrógeno</a:t>
            </a:r>
            <a:r>
              <a:rPr lang="es-ES_tradnl" sz="2800" dirty="0"/>
              <a:t> :Cuando el átomo de hidrógeno está unido a átomos muy electronegativos (F, O, N), queda prácticamente convertido en un protón. Al ser muy pequeño, ese átomo de hidrógeno “desnudo” atrae fuertemente (corta distancia) a la zona de carga negativa de otras moléculas</a:t>
            </a:r>
            <a:endParaRPr lang="es-ES" sz="2800" dirty="0"/>
          </a:p>
        </p:txBody>
      </p:sp>
      <p:pic>
        <p:nvPicPr>
          <p:cNvPr id="76807" name="Picture 7" descr="quimica_003_0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500438"/>
            <a:ext cx="2832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950913" y="3757613"/>
            <a:ext cx="941387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80000"/>
              </a:spcBef>
            </a:pPr>
            <a:r>
              <a:rPr lang="es-ES_tradnl" sz="3200"/>
              <a:t>HF</a:t>
            </a:r>
          </a:p>
          <a:p>
            <a:pPr>
              <a:spcBef>
                <a:spcPct val="80000"/>
              </a:spcBef>
            </a:pPr>
            <a:r>
              <a:rPr lang="es-ES_tradnl" sz="3200"/>
              <a:t>H</a:t>
            </a:r>
            <a:r>
              <a:rPr lang="es-ES_tradnl" sz="3200" baseline="-25000"/>
              <a:t>2</a:t>
            </a:r>
            <a:r>
              <a:rPr lang="es-ES_tradnl" sz="3200"/>
              <a:t>O</a:t>
            </a:r>
          </a:p>
          <a:p>
            <a:pPr>
              <a:spcBef>
                <a:spcPct val="80000"/>
              </a:spcBef>
            </a:pPr>
            <a:r>
              <a:rPr lang="es-ES_tradnl" sz="3200"/>
              <a:t>NH</a:t>
            </a:r>
            <a:r>
              <a:rPr lang="es-ES_tradnl" sz="3200" baseline="-25000"/>
              <a:t>3</a:t>
            </a:r>
            <a:endParaRPr lang="es-ES" sz="3200" baseline="-2500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E5B-4BFD-4C78-A723-927495609810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28</a:t>
            </a:fld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BA6690E-07AE-4754-A8C7-8A2C2652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03" y="5629343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enlace ion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313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enlace coval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313531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enlace covalente po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16338"/>
            <a:ext cx="30257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755328" y="260350"/>
            <a:ext cx="74890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u="sng" dirty="0"/>
              <a:t> ENLACE IÓNICO v/s ENLACE COVALENTE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1547813" y="31416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IÓNICO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6084888" y="32131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COVALENTE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492500" y="58054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COVALENTE POLAR</a:t>
            </a: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5E6F-5C1E-47F3-8B7F-A81FD8DA42A8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29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303FB83-3ECC-4005-A125-887AE3B40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78" y="5414996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ChangeArrowheads="1"/>
          </p:cNvSpPr>
          <p:nvPr/>
        </p:nvSpPr>
        <p:spPr bwMode="auto">
          <a:xfrm>
            <a:off x="6248400" y="304800"/>
            <a:ext cx="24368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800">
                <a:solidFill>
                  <a:srgbClr val="CC0000"/>
                </a:solidFill>
                <a:latin typeface="Comic Sans MS" pitchFamily="66" charset="0"/>
              </a:rPr>
              <a:t>Estructuras de Lewis</a:t>
            </a:r>
          </a:p>
        </p:txBody>
      </p:sp>
      <p:sp>
        <p:nvSpPr>
          <p:cNvPr id="297987" name="Rectangle 1027"/>
          <p:cNvSpPr>
            <a:spLocks noChangeArrowheads="1"/>
          </p:cNvSpPr>
          <p:nvPr/>
        </p:nvSpPr>
        <p:spPr bwMode="auto">
          <a:xfrm>
            <a:off x="685800" y="1143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latin typeface="Comic Sans MS" pitchFamily="66" charset="0"/>
              </a:rPr>
              <a:t>» En el enlace </a:t>
            </a:r>
            <a:r>
              <a:rPr lang="en-US" sz="2800" dirty="0" err="1">
                <a:latin typeface="Comic Sans MS" pitchFamily="66" charset="0"/>
              </a:rPr>
              <a:t>sólo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participan</a:t>
            </a:r>
            <a:r>
              <a:rPr lang="en-US" sz="2800" dirty="0">
                <a:latin typeface="Comic Sans MS" pitchFamily="66" charset="0"/>
              </a:rPr>
              <a:t> los </a:t>
            </a:r>
            <a:r>
              <a:rPr lang="en-US" sz="2800" i="1" dirty="0" err="1">
                <a:solidFill>
                  <a:srgbClr val="CC0000"/>
                </a:solidFill>
                <a:latin typeface="Comic Sans MS" pitchFamily="66" charset="0"/>
              </a:rPr>
              <a:t>electrones</a:t>
            </a:r>
            <a:r>
              <a:rPr lang="en-US" sz="2800" i="1" dirty="0">
                <a:solidFill>
                  <a:srgbClr val="CC0000"/>
                </a:solidFill>
                <a:latin typeface="Comic Sans MS" pitchFamily="66" charset="0"/>
              </a:rPr>
              <a:t> de </a:t>
            </a:r>
            <a:r>
              <a:rPr lang="en-US" sz="2800" i="1" dirty="0" err="1">
                <a:solidFill>
                  <a:srgbClr val="CC0000"/>
                </a:solidFill>
                <a:latin typeface="Comic Sans MS" pitchFamily="66" charset="0"/>
              </a:rPr>
              <a:t>valencia</a:t>
            </a:r>
            <a:r>
              <a:rPr lang="en-US" sz="2800" dirty="0">
                <a:latin typeface="Comic Sans MS" pitchFamily="66" charset="0"/>
              </a:rPr>
              <a:t> (los </a:t>
            </a:r>
            <a:r>
              <a:rPr lang="en-US" sz="2800" dirty="0" err="1">
                <a:latin typeface="Comic Sans MS" pitchFamily="66" charset="0"/>
              </a:rPr>
              <a:t>que</a:t>
            </a:r>
            <a:r>
              <a:rPr lang="en-US" sz="2800" dirty="0">
                <a:latin typeface="Comic Sans MS" pitchFamily="66" charset="0"/>
              </a:rPr>
              <a:t> se </a:t>
            </a:r>
            <a:r>
              <a:rPr lang="en-US" sz="2800" dirty="0" err="1">
                <a:latin typeface="Comic Sans MS" pitchFamily="66" charset="0"/>
              </a:rPr>
              <a:t>encuentran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alojados</a:t>
            </a:r>
            <a:r>
              <a:rPr lang="en-US" sz="2800" dirty="0">
                <a:latin typeface="Comic Sans MS" pitchFamily="66" charset="0"/>
              </a:rPr>
              <a:t> en la </a:t>
            </a:r>
            <a:r>
              <a:rPr lang="en-US" sz="2800" dirty="0" err="1">
                <a:latin typeface="Comic Sans MS" pitchFamily="66" charset="0"/>
              </a:rPr>
              <a:t>última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capa</a:t>
            </a:r>
            <a:r>
              <a:rPr lang="en-US" sz="2800" dirty="0">
                <a:latin typeface="Comic Sans MS" pitchFamily="66" charset="0"/>
              </a:rPr>
              <a:t>).</a:t>
            </a:r>
          </a:p>
          <a:p>
            <a:pPr eaLnBrk="0" hangingPunct="0">
              <a:lnSpc>
                <a:spcPct val="115000"/>
              </a:lnSpc>
            </a:pPr>
            <a:endParaRPr lang="en-US" sz="1800" dirty="0">
              <a:latin typeface="Comic Sans MS" pitchFamily="66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 err="1">
                <a:latin typeface="Comic Sans MS" pitchFamily="66" charset="0"/>
              </a:rPr>
              <a:t>Ej</a:t>
            </a:r>
            <a:r>
              <a:rPr lang="en-US" sz="2800" dirty="0">
                <a:latin typeface="Comic Sans MS" pitchFamily="66" charset="0"/>
              </a:rPr>
              <a:t>.: El enlace en la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molécula</a:t>
            </a:r>
            <a:r>
              <a:rPr lang="en-US" sz="2800" dirty="0">
                <a:latin typeface="Comic Sans MS" pitchFamily="66" charset="0"/>
              </a:rPr>
              <a:t> de </a:t>
            </a:r>
            <a:r>
              <a:rPr lang="en-US" sz="2800" dirty="0" err="1">
                <a:latin typeface="Comic Sans MS" pitchFamily="66" charset="0"/>
              </a:rPr>
              <a:t>agua</a:t>
            </a:r>
            <a:r>
              <a:rPr lang="en-US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297990" name="Picture 1030" descr="http://ghs.gresham.k12.or.us/science/ps/sci/ibbio/chem/notes/chpt2/wa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456" y="2708920"/>
            <a:ext cx="3810000" cy="3406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260648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>
                <a:latin typeface="Comic Sans MS" pitchFamily="66" charset="0"/>
              </a:rPr>
              <a:t>Ejemplo :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631-2195-4001-8724-6833CC66F954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051E04-E5E1-4CD1-A698-E7FCA6B3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65473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La imagen “http://www.uhu.es/quimiorg/imagenes/enlaceionico.gif” no puede mostrarse porque contiene errores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2670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La imagen “http://www.uhu.es/quimiorg/imagenes/enlacecovalente.gif” no puede mostrarse porque contiene errores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4813"/>
            <a:ext cx="3228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1" descr="La imagen “http://www.uhu.es/quimiorg/imagenes/enlacecovalente6.gif” no puede mostrarse porque contiene errores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644900"/>
            <a:ext cx="2781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3" descr="La imagen “http://www.uhu.es/quimiorg/imagenes/enlacecovalente4.gif” no puede mostrarse porque contiene errores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573463"/>
            <a:ext cx="2781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ENLACE IÓNICO</a:t>
            </a:r>
          </a:p>
        </p:txBody>
      </p:sp>
      <p:sp>
        <p:nvSpPr>
          <p:cNvPr id="49159" name="Text Box 15"/>
          <p:cNvSpPr txBox="1">
            <a:spLocks noChangeArrowheads="1"/>
          </p:cNvSpPr>
          <p:nvPr/>
        </p:nvSpPr>
        <p:spPr bwMode="auto">
          <a:xfrm>
            <a:off x="5003800" y="31416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ENLACE COVALENTE</a:t>
            </a:r>
          </a:p>
        </p:txBody>
      </p:sp>
      <p:sp>
        <p:nvSpPr>
          <p:cNvPr id="49160" name="Text Box 16"/>
          <p:cNvSpPr txBox="1">
            <a:spLocks noChangeArrowheads="1"/>
          </p:cNvSpPr>
          <p:nvPr/>
        </p:nvSpPr>
        <p:spPr bwMode="auto">
          <a:xfrm>
            <a:off x="3995738" y="50784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NO POLAR</a:t>
            </a:r>
          </a:p>
        </p:txBody>
      </p:sp>
      <p:sp>
        <p:nvSpPr>
          <p:cNvPr id="49161" name="Text Box 17"/>
          <p:cNvSpPr txBox="1">
            <a:spLocks noChangeArrowheads="1"/>
          </p:cNvSpPr>
          <p:nvPr/>
        </p:nvSpPr>
        <p:spPr bwMode="auto">
          <a:xfrm>
            <a:off x="7235825" y="50847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POLAR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F5C8-6452-4129-A2D9-A9E5EA673A70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30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64F3F91-51A7-45AB-B0CC-4BEB85770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53" y="5473530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ELECTRONEGATIV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76751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84213" y="260648"/>
            <a:ext cx="6408737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/>
              <a:t>PROPIEDADES PERIÓDICAS: ELECTRONEGATIVIDAD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40" y="5733256"/>
            <a:ext cx="21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Recordando!!!!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BC4-2771-436D-BDF8-A2C723D358FE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31</a:t>
            </a:fld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35B199-92DC-455A-8A5D-FF976E4D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82" y="260648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576103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/>
              <a:t>TIPO DE ENLACE Y ELECTRONEGATIVIDAD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8CB1-791B-4966-AB72-345C8B7450D1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6041885-E5C6-44E4-AFA4-77A50F6A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31522"/>
            <a:ext cx="2200847" cy="688908"/>
          </a:xfrm>
          <a:prstGeom prst="rect">
            <a:avLst/>
          </a:prstGeom>
        </p:spPr>
      </p:pic>
      <p:pic>
        <p:nvPicPr>
          <p:cNvPr id="1026" name="Picture 2" descr="Enlace Covalente">
            <a:extLst>
              <a:ext uri="{FF2B5EF4-FFF2-40B4-BE49-F238E27FC236}">
                <a16:creationId xmlns:a16="http://schemas.microsoft.com/office/drawing/2014/main" xmlns="" id="{E6EC6E49-7FD5-AC92-CF8F-01B1E709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" y="2060848"/>
            <a:ext cx="8193167" cy="31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AFC62BD-DE6C-4536-A6FF-4780F3D7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55546"/>
            <a:ext cx="8197341" cy="25659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1200150" y="4269282"/>
            <a:ext cx="67437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Ejercicios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A0E0CC-8934-4B7C-9496-561C3BCD2904}" type="datetime8">
              <a:rPr lang="en-US" sz="1000">
                <a:solidFill>
                  <a:prstClr val="white">
                    <a:tint val="75000"/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3/30/2023 11:57 AM</a:t>
            </a:fld>
            <a:endParaRPr lang="en-US" sz="1000">
              <a:solidFill>
                <a:prstClr val="white">
                  <a:tint val="75000"/>
                  <a:alpha val="8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>
                <a:solidFill>
                  <a:prstClr val="white">
                    <a:tint val="75000"/>
                    <a:alpha val="80000"/>
                  </a:prstClr>
                </a:solidFill>
                <a:latin typeface="+mn-lt"/>
                <a:ea typeface="+mn-ea"/>
                <a:cs typeface="+mn-cs"/>
              </a:rPr>
              <a:t>Enlace Químico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66E7A0-CEB6-41C5-8C66-5CFD00743BC8}" type="slidenum">
              <a:rPr lang="en-US" sz="1000">
                <a:solidFill>
                  <a:prstClr val="white">
                    <a:tint val="75000"/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000">
              <a:solidFill>
                <a:prstClr val="white">
                  <a:tint val="75000"/>
                  <a:alpha val="80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50519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3200" b="1" dirty="0"/>
          </a:p>
          <a:p>
            <a:r>
              <a:rPr lang="pt-BR" sz="2800" dirty="0"/>
              <a:t>Átomos de Cl    +         Átomos de Cl               </a:t>
            </a:r>
            <a:r>
              <a:rPr lang="pt-BR" sz="2800" b="1" dirty="0"/>
              <a:t>[?]</a:t>
            </a:r>
          </a:p>
          <a:p>
            <a:r>
              <a:rPr lang="pt-BR" sz="2800" dirty="0"/>
              <a:t>Átomos de Cl    +         Átomos de Ar              </a:t>
            </a:r>
            <a:r>
              <a:rPr lang="pt-BR" sz="2800" b="1" dirty="0"/>
              <a:t>[?]</a:t>
            </a:r>
          </a:p>
          <a:p>
            <a:r>
              <a:rPr lang="pt-BR" sz="2800" dirty="0"/>
              <a:t>Átomos de Cl    +         Átomos de O               </a:t>
            </a:r>
            <a:r>
              <a:rPr lang="pt-BR" sz="2800" b="1" dirty="0"/>
              <a:t>[?]</a:t>
            </a:r>
          </a:p>
          <a:p>
            <a:r>
              <a:rPr lang="pt-BR" sz="2800" dirty="0"/>
              <a:t>Átomos de Cl    +         Átomos de Fe              </a:t>
            </a:r>
            <a:r>
              <a:rPr lang="pt-BR" sz="2800" b="1" dirty="0"/>
              <a:t>[?]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Átomos de Na   +        Átomos de Na           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[?]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Átomos de S      +        Átomos de Cl             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[?]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Átomos de Br    +        Átomos de Ca            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[?]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Átomos de Fe    +        Átomos de Fe            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[?]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s-CL" sz="32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476672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Determina el tipo de enlace, si lo hubiera, a partir de los átomos que tenemos</a:t>
            </a:r>
            <a:endParaRPr lang="es-CL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7344-1804-452C-95A5-3F526E05431F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BEA5B05-8CF3-405B-9E3A-018D8AC2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217" y="5476684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4216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2.        Los tipos de enlaces que presentan los siguientes compuestos, son respectivamente:</a:t>
            </a:r>
          </a:p>
          <a:p>
            <a:pPr algn="ctr"/>
            <a:r>
              <a:rPr lang="es-CL" sz="2400" dirty="0"/>
              <a:t>      </a:t>
            </a:r>
            <a:r>
              <a:rPr lang="es-CL" sz="2400" dirty="0" err="1"/>
              <a:t>NaCl</a:t>
            </a:r>
            <a:endParaRPr lang="es-CL" sz="2400" dirty="0"/>
          </a:p>
          <a:p>
            <a:pPr algn="ctr"/>
            <a:r>
              <a:rPr lang="es-CL" sz="2400" dirty="0"/>
              <a:t>      CCl</a:t>
            </a:r>
            <a:r>
              <a:rPr lang="es-CL" sz="2400" baseline="-25000" dirty="0"/>
              <a:t>4</a:t>
            </a:r>
            <a:endParaRPr lang="es-CL" sz="2400" dirty="0"/>
          </a:p>
          <a:p>
            <a:pPr algn="ctr"/>
            <a:r>
              <a:rPr lang="es-CL" sz="2400" dirty="0"/>
              <a:t>       SO</a:t>
            </a:r>
            <a:r>
              <a:rPr lang="es-CL" sz="2400" baseline="-25000" dirty="0"/>
              <a:t>2</a:t>
            </a:r>
            <a:endParaRPr lang="es-CL" sz="2400" dirty="0"/>
          </a:p>
          <a:p>
            <a:pPr algn="ctr"/>
            <a:r>
              <a:rPr lang="es-CL" sz="2400" b="1" dirty="0"/>
              <a:t> </a:t>
            </a:r>
            <a:endParaRPr lang="es-CL" sz="2400" dirty="0"/>
          </a:p>
          <a:p>
            <a:r>
              <a:rPr lang="es-CL" sz="2400" dirty="0"/>
              <a:t>a.        Covalente, Covalente y Iónico</a:t>
            </a:r>
          </a:p>
          <a:p>
            <a:r>
              <a:rPr lang="es-CL" sz="2400" dirty="0"/>
              <a:t>b.       Iónico, Iónico y Iónico</a:t>
            </a:r>
          </a:p>
          <a:p>
            <a:r>
              <a:rPr lang="es-CL" sz="2400" dirty="0"/>
              <a:t>c.        Covalente, Iónico y Covalente</a:t>
            </a:r>
          </a:p>
          <a:p>
            <a:r>
              <a:rPr lang="es-CL" sz="2400" dirty="0"/>
              <a:t>d.       Iónico, Covalente y Covalente</a:t>
            </a:r>
          </a:p>
          <a:p>
            <a:r>
              <a:rPr lang="es-CL" sz="2400" dirty="0"/>
              <a:t>e.       Iónico, Covalente y Iónico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0296-6C6F-4093-8618-C5A24C8FADE0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8AC2026-6572-40CA-9AE7-A90575B3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625" y="5373216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7667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     </a:t>
            </a:r>
            <a:r>
              <a:rPr lang="es-CL" sz="2400" dirty="0"/>
              <a:t> 3.-¿Cuál de los siguientes compuestos presentan </a:t>
            </a:r>
            <a:r>
              <a:rPr lang="es-CL" sz="2400" b="1" dirty="0"/>
              <a:t>enlace iónico</a:t>
            </a:r>
            <a:r>
              <a:rPr lang="es-CL" sz="2400" dirty="0"/>
              <a:t>?</a:t>
            </a:r>
          </a:p>
          <a:p>
            <a:r>
              <a:rPr lang="es-CL" sz="2400" dirty="0"/>
              <a:t>(K: grupo I A, Mg: grupo II A, C: grupo IV A, O: grupo VI A, F y Br: grupo VII A)</a:t>
            </a:r>
          </a:p>
          <a:p>
            <a:pPr algn="ctr"/>
            <a:r>
              <a:rPr lang="es-CL" sz="2400" dirty="0"/>
              <a:t>I. </a:t>
            </a:r>
            <a:r>
              <a:rPr lang="es-CL" sz="2400" dirty="0" err="1"/>
              <a:t>KF</a:t>
            </a:r>
            <a:endParaRPr lang="es-CL" sz="2400" dirty="0"/>
          </a:p>
          <a:p>
            <a:pPr algn="ctr"/>
            <a:r>
              <a:rPr lang="es-CL" sz="2400" dirty="0"/>
              <a:t>II. CO</a:t>
            </a:r>
            <a:r>
              <a:rPr lang="es-CL" sz="2400" baseline="-25000" dirty="0"/>
              <a:t>2</a:t>
            </a:r>
            <a:endParaRPr lang="es-CL" sz="2400" dirty="0"/>
          </a:p>
          <a:p>
            <a:pPr algn="ctr"/>
            <a:r>
              <a:rPr lang="es-CL" sz="2400" dirty="0"/>
              <a:t>III. MgBr</a:t>
            </a:r>
            <a:r>
              <a:rPr lang="es-CL" sz="2400" baseline="-25000" dirty="0"/>
              <a:t>2</a:t>
            </a:r>
          </a:p>
          <a:p>
            <a:endParaRPr lang="es-CL" sz="2400" dirty="0"/>
          </a:p>
          <a:p>
            <a:r>
              <a:rPr lang="es-CL" sz="2400" dirty="0"/>
              <a:t>a.        Sólo I</a:t>
            </a:r>
          </a:p>
          <a:p>
            <a:r>
              <a:rPr lang="es-CL" sz="2400" dirty="0"/>
              <a:t>b.       Sólo II</a:t>
            </a:r>
          </a:p>
          <a:p>
            <a:r>
              <a:rPr lang="es-CL" sz="2400" dirty="0"/>
              <a:t>c.        Sólo III</a:t>
            </a:r>
          </a:p>
          <a:p>
            <a:r>
              <a:rPr lang="es-CL" sz="2400" dirty="0"/>
              <a:t>d.       Sólo I y III</a:t>
            </a:r>
          </a:p>
          <a:p>
            <a:r>
              <a:rPr lang="es-CL" sz="2400" dirty="0"/>
              <a:t>e.       Sólo II y III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6BD-CD23-4CA7-93A3-B2C96E5E56EB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42BD758-7067-4AB5-9724-AB61D0B9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0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D00AD1-E6B2-45D6-93E2-0BE95DD7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51DD-4B36-4119-9384-8A54B5B6839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5EC86E-3473-4453-ABC3-0E3D0EA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84B18A0-E013-4E69-81E1-9CFFB4C1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37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E52868B-8129-48D0-9D5D-4CED87E8C14E}"/>
              </a:ext>
            </a:extLst>
          </p:cNvPr>
          <p:cNvSpPr txBox="1"/>
          <p:nvPr/>
        </p:nvSpPr>
        <p:spPr>
          <a:xfrm>
            <a:off x="323528" y="764704"/>
            <a:ext cx="813690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4.- La estructura de Lewis de un átomo de un elemento X es: </a:t>
            </a:r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¿Cuál de las siguientes afirmaciones es INCORRECTA con respecto al elemento X? </a:t>
            </a:r>
          </a:p>
          <a:p>
            <a:endParaRPr lang="es-ES" sz="2800" dirty="0"/>
          </a:p>
          <a:p>
            <a:pPr marL="514350" indent="-514350">
              <a:buAutoNum type="alphaUcParenR"/>
            </a:pPr>
            <a:r>
              <a:rPr lang="es-ES" sz="2800" dirty="0"/>
              <a:t>Es un no metal. </a:t>
            </a:r>
          </a:p>
          <a:p>
            <a:pPr marL="514350" indent="-514350">
              <a:buAutoNum type="alphaUcParenR"/>
            </a:pPr>
            <a:r>
              <a:rPr lang="es-ES" sz="2800" dirty="0"/>
              <a:t>Pertenece al grupo VII A (17). </a:t>
            </a:r>
          </a:p>
          <a:p>
            <a:pPr marL="514350" indent="-514350">
              <a:buAutoNum type="alphaUcParenR"/>
            </a:pPr>
            <a:r>
              <a:rPr lang="es-ES" sz="2800" dirty="0"/>
              <a:t>Su número atómico es 7. </a:t>
            </a:r>
          </a:p>
          <a:p>
            <a:pPr marL="514350" indent="-514350">
              <a:buAutoNum type="alphaUcParenR"/>
            </a:pPr>
            <a:r>
              <a:rPr lang="es-ES" sz="2800" dirty="0"/>
              <a:t>Es un elemento representativo. </a:t>
            </a:r>
          </a:p>
          <a:p>
            <a:pPr marL="514350" indent="-514350">
              <a:buAutoNum type="alphaUcParenR"/>
            </a:pPr>
            <a:r>
              <a:rPr lang="es-ES" sz="2800" dirty="0"/>
              <a:t>Puede formar un ion con carga –1.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A2E650-28E5-4FC2-9B9F-DD2AC977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33" y="100414"/>
            <a:ext cx="2200847" cy="68890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06A1297-5A7B-797B-DD66-3190EB69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3"/>
            <a:ext cx="936104" cy="11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7176E504-5DD2-E827-C981-2C969669F09F}"/>
                  </a:ext>
                </a:extLst>
              </p14:cNvPr>
              <p14:cNvContentPartPr/>
              <p14:nvPr/>
            </p14:nvContentPartPr>
            <p14:xfrm>
              <a:off x="6639286" y="4782683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176E504-5DD2-E827-C981-2C969669F0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0646" y="47740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C4125FC7-0746-EAF8-E02B-D0BC3CB9ACE2}"/>
                  </a:ext>
                </a:extLst>
              </p14:cNvPr>
              <p14:cNvContentPartPr/>
              <p14:nvPr/>
            </p14:nvContentPartPr>
            <p14:xfrm>
              <a:off x="3896446" y="1530443"/>
              <a:ext cx="360" cy="28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4125FC7-0746-EAF8-E02B-D0BC3CB9AC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7446" y="1521803"/>
                <a:ext cx="180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xmlns="" id="{B3018E19-C7F2-E01F-4329-FFE356D97A48}"/>
              </a:ext>
            </a:extLst>
          </p:cNvPr>
          <p:cNvSpPr/>
          <p:nvPr/>
        </p:nvSpPr>
        <p:spPr>
          <a:xfrm>
            <a:off x="3896446" y="1540747"/>
            <a:ext cx="107652" cy="14900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93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/>
              <a:t>Una primera aproximación para interpretar el enlace</a:t>
            </a:r>
            <a:endParaRPr lang="es-ES" sz="32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60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_tradnl" sz="2800"/>
          </a:p>
          <a:p>
            <a:pPr eaLnBrk="1" hangingPunct="1">
              <a:spcBef>
                <a:spcPct val="0"/>
              </a:spcBef>
              <a:defRPr/>
            </a:pPr>
            <a:r>
              <a:rPr lang="es-ES_tradnl" sz="2800"/>
              <a:t>A principios del siglo XX, el científico </a:t>
            </a:r>
            <a:r>
              <a:rPr lang="es-ES_tradnl" sz="2800" b="1"/>
              <a:t>Lewis, </a:t>
            </a:r>
            <a:r>
              <a:rPr lang="es-ES_tradnl" sz="2800"/>
              <a:t>observando la poca reactividad de los gases nobles (estructura de 8 electrones en su último nivel),sugirió que </a:t>
            </a:r>
            <a:r>
              <a:rPr lang="es-ES_tradnl" sz="2800" i="1"/>
              <a:t>los átomos al enlazarse “tienden” a adquirir una distribución de </a:t>
            </a:r>
            <a:r>
              <a:rPr lang="es-ES_tradnl" sz="2800" b="1" i="1"/>
              <a:t>electrones de valencia</a:t>
            </a:r>
            <a:r>
              <a:rPr lang="es-ES_tradnl" sz="2800" i="1"/>
              <a:t> igual a la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_tradnl" sz="2800" i="1"/>
              <a:t>	del gas noble más próximo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_tradnl" sz="2800" i="1"/>
              <a:t>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_tradnl" sz="2800" b="1" i="1"/>
              <a:t>		</a:t>
            </a:r>
            <a:r>
              <a:rPr lang="es-ES_tradnl" sz="2800" b="1" i="1" u="sng"/>
              <a:t>REGLA DEL OCTETO</a:t>
            </a:r>
          </a:p>
          <a:p>
            <a:pPr eaLnBrk="1" hangingPunct="1">
              <a:spcBef>
                <a:spcPct val="0"/>
              </a:spcBef>
              <a:defRPr/>
            </a:pPr>
            <a:endParaRPr lang="es-ES" sz="2800" b="1" i="1"/>
          </a:p>
        </p:txBody>
      </p:sp>
      <p:pic>
        <p:nvPicPr>
          <p:cNvPr id="8196" name="Picture 4" descr="Gilbert Lew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365625"/>
            <a:ext cx="2095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F5A1-E96F-4CE2-9313-FB51AE4D9022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5A10AF-F3BA-4268-B9EB-1A52997E9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0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3313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 b="1" i="1" u="sng" dirty="0"/>
              <a:t>TEORÍA DE LEWIS</a:t>
            </a:r>
          </a:p>
        </p:txBody>
      </p:sp>
      <p:pic>
        <p:nvPicPr>
          <p:cNvPr id="52227" name="Picture 12" descr="Lewis ele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581869"/>
            <a:ext cx="4462462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13"/>
          <p:cNvSpPr txBox="1">
            <a:spLocks noChangeArrowheads="1"/>
          </p:cNvSpPr>
          <p:nvPr/>
        </p:nvSpPr>
        <p:spPr bwMode="auto">
          <a:xfrm>
            <a:off x="1835101" y="1268760"/>
            <a:ext cx="172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 b="1" dirty="0"/>
              <a:t>Átomos</a:t>
            </a:r>
          </a:p>
        </p:txBody>
      </p:sp>
      <p:pic>
        <p:nvPicPr>
          <p:cNvPr id="52229" name="Picture 15" descr="Lewis elemento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498850"/>
            <a:ext cx="3673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7" descr="Lewis elementos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67337"/>
            <a:ext cx="4448423" cy="1587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2" name="Text Box 18"/>
          <p:cNvSpPr txBox="1">
            <a:spLocks noChangeArrowheads="1"/>
          </p:cNvSpPr>
          <p:nvPr/>
        </p:nvSpPr>
        <p:spPr bwMode="auto">
          <a:xfrm>
            <a:off x="1692275" y="2997200"/>
            <a:ext cx="4175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/>
              <a:t>Moléculas </a:t>
            </a:r>
            <a:r>
              <a:rPr lang="es-ES" sz="2800" b="1" dirty="0" err="1"/>
              <a:t>Diatómicas</a:t>
            </a:r>
            <a:endParaRPr lang="es-ES" sz="2800" b="1" dirty="0"/>
          </a:p>
        </p:txBody>
      </p:sp>
      <p:pic>
        <p:nvPicPr>
          <p:cNvPr id="52233" name="Picture 19" descr="Lewis elementos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868863"/>
            <a:ext cx="35274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20"/>
          <p:cNvSpPr>
            <a:spLocks noChangeArrowheads="1"/>
          </p:cNvSpPr>
          <p:nvPr/>
        </p:nvSpPr>
        <p:spPr bwMode="auto">
          <a:xfrm>
            <a:off x="1763713" y="1198563"/>
            <a:ext cx="13668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2235" name="Rectangle 21"/>
          <p:cNvSpPr>
            <a:spLocks noChangeArrowheads="1"/>
          </p:cNvSpPr>
          <p:nvPr/>
        </p:nvSpPr>
        <p:spPr bwMode="auto">
          <a:xfrm>
            <a:off x="1619250" y="2852738"/>
            <a:ext cx="4176886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2236" name="Text Box 22"/>
          <p:cNvSpPr txBox="1">
            <a:spLocks noChangeArrowheads="1"/>
          </p:cNvSpPr>
          <p:nvPr/>
        </p:nvSpPr>
        <p:spPr bwMode="auto">
          <a:xfrm>
            <a:off x="1116013" y="2133600"/>
            <a:ext cx="712787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Tahoma" pitchFamily="34" charset="0"/>
              </a:rPr>
              <a:t>Los átomos forman moléculas porque compartiendo electrones alcanzan el octeto electrónico</a:t>
            </a:r>
          </a:p>
        </p:txBody>
      </p: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A0E9-05A5-4A4C-8408-C86C9672BB4A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Enlace Químico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429879-22B7-4BD7-B5B6-F75E55526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20" y="5653088"/>
            <a:ext cx="220084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D4ACFEB-240F-CD3E-8577-30A01B93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51DD-4B36-4119-9384-8A54B5B6839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376B377-9B64-9875-9935-D22732D6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A0FF9BF-2F6D-8659-9546-EB07412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4098E13-566F-EF2D-56B3-C362C2B9552E}"/>
              </a:ext>
            </a:extLst>
          </p:cNvPr>
          <p:cNvSpPr txBox="1"/>
          <p:nvPr/>
        </p:nvSpPr>
        <p:spPr>
          <a:xfrm>
            <a:off x="614486" y="1318929"/>
            <a:ext cx="81369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Esto define entonces una "unión covalente" para permitir la existencia de octetos alrededor de cada átomo en la molécula. A continuación se sistematiza la formación de enlaces covalentes para construir moléculas a partir de átomos:</a:t>
            </a:r>
          </a:p>
          <a:p>
            <a:endParaRPr lang="es-ES" dirty="0"/>
          </a:p>
          <a:p>
            <a:r>
              <a:rPr lang="es-ES" dirty="0"/>
              <a:t>SUMAR todos los electrones de valencia que formarán los enlaces moleculares.</a:t>
            </a:r>
          </a:p>
          <a:p>
            <a:endParaRPr lang="es-ES" dirty="0"/>
          </a:p>
          <a:p>
            <a:r>
              <a:rPr lang="es-ES" dirty="0"/>
              <a:t>USAR un par de electrones por cada enlace en la molécula.</a:t>
            </a:r>
          </a:p>
          <a:p>
            <a:endParaRPr lang="es-ES" dirty="0"/>
          </a:p>
          <a:p>
            <a:r>
              <a:rPr lang="es-ES" dirty="0"/>
              <a:t>AGRUPAR el resto de los electrones hasta satisfacer OCTETOS alrededor de cada átomo constituyente, recordando que corresponde a configuraciones electrónicas de gas noble. nota: recordar que el átomo H adquiere la configuración de gas noble más cercana, la del Helio[1s2] : DUETO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74F9628-95DB-616A-54E3-0EEE0C39C43D}"/>
              </a:ext>
            </a:extLst>
          </p:cNvPr>
          <p:cNvSpPr txBox="1"/>
          <p:nvPr/>
        </p:nvSpPr>
        <p:spPr>
          <a:xfrm>
            <a:off x="1043608" y="65146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Enlaces y electrones: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0CB416E-3EEF-CF04-EAF6-A3791811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43737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017A659-9CD0-E57C-6788-B1EA6AA2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51DD-4B36-4119-9384-8A54B5B6839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360275D-3FB8-E2D5-A9D7-9ACF0ED2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4D1238F-37A5-2D3B-8D7A-14140A77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30F1024-66FB-792F-4A10-01456D5682D7}"/>
              </a:ext>
            </a:extLst>
          </p:cNvPr>
          <p:cNvSpPr txBox="1"/>
          <p:nvPr/>
        </p:nvSpPr>
        <p:spPr>
          <a:xfrm>
            <a:off x="318356" y="548680"/>
            <a:ext cx="850728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Ejemplos</a:t>
            </a:r>
          </a:p>
          <a:p>
            <a:endParaRPr lang="es-ES" dirty="0"/>
          </a:p>
          <a:p>
            <a:r>
              <a:rPr lang="es-ES" sz="2400" dirty="0"/>
              <a:t>H</a:t>
            </a:r>
            <a:r>
              <a:rPr lang="es-ES" sz="2000" dirty="0"/>
              <a:t>2</a:t>
            </a:r>
            <a:r>
              <a:rPr lang="es-ES" sz="2400" dirty="0"/>
              <a:t>O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Los átomos aportan H[ 1 electrón cada átomo] y O [6 electrones] , total 8 electrones de valencia.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Existen 2 uniones de la forma H-O-H ocupando entonces 4 electrones de la forma: </a:t>
            </a:r>
          </a:p>
          <a:p>
            <a:r>
              <a:rPr lang="es-ES" sz="2800" dirty="0"/>
              <a:t>                                      H : O : H.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Los 4 e restantes se ubican para satisfacer el octeto alrededor del Oxígeno, quedando éste con dos pares de electrones localizados confiriéndole así propiedades específicas como se verá más adelante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4DCCE4-F0A8-5F70-0012-061A4157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36525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BA1776F-FF43-A752-414E-63C6028D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51DD-4B36-4119-9384-8A54B5B6839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76FF983-531B-44AE-63F9-30B51DE2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71C14A7-982B-CB49-E1A1-616AAC73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6CF5A9E-D8FB-EF7C-4562-BF2B0C38FE4E}"/>
              </a:ext>
            </a:extLst>
          </p:cNvPr>
          <p:cNvSpPr txBox="1"/>
          <p:nvPr/>
        </p:nvSpPr>
        <p:spPr>
          <a:xfrm>
            <a:off x="488181" y="317737"/>
            <a:ext cx="77872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/>
              <a:t>Escriba la estructura electrónica de valencia HF, N</a:t>
            </a:r>
            <a:r>
              <a:rPr lang="es-ES" dirty="0"/>
              <a:t>2</a:t>
            </a:r>
            <a:r>
              <a:rPr lang="es-ES" sz="2000" dirty="0"/>
              <a:t> , NH</a:t>
            </a:r>
            <a:r>
              <a:rPr lang="es-ES" dirty="0"/>
              <a:t>3</a:t>
            </a:r>
            <a:r>
              <a:rPr lang="es-ES" sz="2000" dirty="0"/>
              <a:t> , CH</a:t>
            </a:r>
            <a:r>
              <a:rPr lang="es-ES" dirty="0"/>
              <a:t>4</a:t>
            </a:r>
            <a:r>
              <a:rPr lang="es-ES" sz="2000" dirty="0"/>
              <a:t> , CF</a:t>
            </a:r>
            <a:r>
              <a:rPr lang="es-ES" dirty="0"/>
              <a:t>4</a:t>
            </a:r>
            <a:r>
              <a:rPr lang="es-ES" sz="2000" dirty="0"/>
              <a:t>, NO+</a:t>
            </a:r>
          </a:p>
          <a:p>
            <a:r>
              <a:rPr lang="es-ES" sz="2000" dirty="0"/>
              <a:t>     Siguiendo los mismos pasos ya descritos, confeccionamos la siguiente tabla con los resultados: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5FEA3BC-1C23-5066-32F0-8DBEAD9D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55204"/>
            <a:ext cx="6485892" cy="48909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B6E9DA1-3B76-123F-4FC3-8C1E3648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3414"/>
            <a:ext cx="220084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954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/>
              <a:t>Clasificación de los </a:t>
            </a:r>
            <a:r>
              <a:rPr lang="es-ES_tradnl" sz="4000" b="1"/>
              <a:t>elementos</a:t>
            </a:r>
            <a:r>
              <a:rPr lang="es-ES_tradnl" sz="4000"/>
              <a:t> de acuerdo con la regla del octeto</a:t>
            </a:r>
            <a:endParaRPr lang="es-E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defRPr/>
            </a:pPr>
            <a:r>
              <a:rPr lang="es-ES_tradnl" b="1" dirty="0"/>
              <a:t>Metales:</a:t>
            </a:r>
            <a:r>
              <a:rPr lang="es-ES_tradnl" dirty="0"/>
              <a:t> baja electronegatividad, baja energía de ionización. Tienden a soltar electrones.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defRPr/>
            </a:pPr>
            <a:r>
              <a:rPr lang="es-ES_tradnl" b="1" dirty="0"/>
              <a:t>No metales:</a:t>
            </a:r>
            <a:r>
              <a:rPr lang="es-ES_tradnl" dirty="0"/>
              <a:t> alta electronegatividad. Tienden a tomar electrones.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C0A8-10DF-4445-B7FA-222527804BA5}" type="datetime8">
              <a:rPr lang="es-CL" smtClean="0"/>
              <a:pPr/>
              <a:t>30/03/2023 11:57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E7A0-CEB6-41C5-8C66-5CFD00743BC8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Enlace Químico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9F61508-1C55-445C-BC26-46EA8C4F668F}"/>
              </a:ext>
            </a:extLst>
          </p:cNvPr>
          <p:cNvSpPr txBox="1"/>
          <p:nvPr/>
        </p:nvSpPr>
        <p:spPr>
          <a:xfrm>
            <a:off x="1522084" y="5271760"/>
            <a:ext cx="636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https://www.youtube.com/watch?v=RUHIAIJ1dWM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A46731E-846F-464E-99ED-6B23241B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3517"/>
            <a:ext cx="2200847" cy="688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1320</Words>
  <Application>Microsoft Office PowerPoint</Application>
  <PresentationFormat>Presentación en pantalla (4:3)</PresentationFormat>
  <Paragraphs>265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Calibri</vt:lpstr>
      <vt:lpstr>Comic Sans MS</vt:lpstr>
      <vt:lpstr>Constantia</vt:lpstr>
      <vt:lpstr>Tahoma</vt:lpstr>
      <vt:lpstr>Wingdings</vt:lpstr>
      <vt:lpstr>Wingdings 2</vt:lpstr>
      <vt:lpstr>Wingdings 3</vt:lpstr>
      <vt:lpstr>Tema de Office</vt:lpstr>
      <vt:lpstr>Flujo</vt:lpstr>
      <vt:lpstr>Enlace  Químico</vt:lpstr>
      <vt:lpstr>Las  propiedades importantes de las sustancias están relacionadas con la forma en que están unidas sus partículas  (Átomos) y las fuerzas entre ellas, es decir, con el tipo de ENLACE que existe entre sus partículas.</vt:lpstr>
      <vt:lpstr>Presentación de PowerPoint</vt:lpstr>
      <vt:lpstr>Una primera aproximación para interpretar el enlace</vt:lpstr>
      <vt:lpstr>Presentación de PowerPoint</vt:lpstr>
      <vt:lpstr>Presentación de PowerPoint</vt:lpstr>
      <vt:lpstr>Presentación de PowerPoint</vt:lpstr>
      <vt:lpstr>Presentación de PowerPoint</vt:lpstr>
      <vt:lpstr>Clasificación de los elementos de acuerdo con la regla del octeto</vt:lpstr>
      <vt:lpstr>Según el tipo de átomos que se unen:</vt:lpstr>
      <vt:lpstr>“Molécula” de   NaCl</vt:lpstr>
      <vt:lpstr>“Molécula” de   MgF2</vt:lpstr>
      <vt:lpstr>Moléculas de  H2    y    O2</vt:lpstr>
      <vt:lpstr>Tipos de enlace</vt:lpstr>
      <vt:lpstr>Enlace iónico</vt:lpstr>
      <vt:lpstr>Enlace iónico entre Cl y Na: formación del ión Cl- y Na+</vt:lpstr>
      <vt:lpstr>Redes Iónicas</vt:lpstr>
      <vt:lpstr>Propiedades Compuestos Iónicos</vt:lpstr>
      <vt:lpstr>Simulación (Laboratorio)</vt:lpstr>
      <vt:lpstr>Presentación de PowerPoint</vt:lpstr>
      <vt:lpstr>Presentación de PowerPoint</vt:lpstr>
      <vt:lpstr>Presentación de PowerPoint</vt:lpstr>
      <vt:lpstr>Molécula de clorofila</vt:lpstr>
      <vt:lpstr>Enlace metálico</vt:lpstr>
      <vt:lpstr>Propiedades Sustancias Metálicas</vt:lpstr>
      <vt:lpstr>Enlace Covalente</vt:lpstr>
      <vt:lpstr>Redes Covalentes</vt:lpstr>
      <vt:lpstr>Puente de hidrógeno :Cuando el átomo de hidrógeno está unido a átomos muy electronegativos (F, O, N), queda prácticamente convertido en un protón. Al ser muy pequeño, ese átomo de hidrógeno “desnudo” atrae fuertemente (corta distancia) a la zona de carga negativa de otras moléculas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Enlaces  Químicos</dc:title>
  <dc:creator>dell</dc:creator>
  <cp:lastModifiedBy>Stephanie Andrea Garrido Salgado</cp:lastModifiedBy>
  <cp:revision>31</cp:revision>
  <dcterms:created xsi:type="dcterms:W3CDTF">2010-06-11T01:07:37Z</dcterms:created>
  <dcterms:modified xsi:type="dcterms:W3CDTF">2023-03-30T15:01:25Z</dcterms:modified>
</cp:coreProperties>
</file>